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68"/>
  </p:handoutMasterIdLst>
  <p:sldIdLst>
    <p:sldId id="336" r:id="rId3"/>
    <p:sldId id="331" r:id="rId4"/>
    <p:sldId id="334" r:id="rId5"/>
    <p:sldId id="335" r:id="rId6"/>
    <p:sldId id="332" r:id="rId7"/>
    <p:sldId id="339" r:id="rId8"/>
    <p:sldId id="341" r:id="rId9"/>
    <p:sldId id="351" r:id="rId10"/>
    <p:sldId id="340" r:id="rId11"/>
    <p:sldId id="337" r:id="rId12"/>
    <p:sldId id="344" r:id="rId13"/>
    <p:sldId id="342" r:id="rId14"/>
    <p:sldId id="338" r:id="rId15"/>
    <p:sldId id="305" r:id="rId16"/>
    <p:sldId id="307" r:id="rId17"/>
    <p:sldId id="325" r:id="rId18"/>
    <p:sldId id="328" r:id="rId19"/>
    <p:sldId id="350" r:id="rId20"/>
    <p:sldId id="329" r:id="rId21"/>
    <p:sldId id="330" r:id="rId22"/>
    <p:sldId id="308" r:id="rId23"/>
    <p:sldId id="324" r:id="rId24"/>
    <p:sldId id="263" r:id="rId25"/>
    <p:sldId id="270" r:id="rId26"/>
    <p:sldId id="264" r:id="rId27"/>
    <p:sldId id="281" r:id="rId28"/>
    <p:sldId id="282" r:id="rId29"/>
    <p:sldId id="271" r:id="rId30"/>
    <p:sldId id="272" r:id="rId31"/>
    <p:sldId id="273" r:id="rId32"/>
    <p:sldId id="274" r:id="rId33"/>
    <p:sldId id="257" r:id="rId34"/>
    <p:sldId id="275" r:id="rId35"/>
    <p:sldId id="277" r:id="rId36"/>
    <p:sldId id="276" r:id="rId37"/>
    <p:sldId id="313" r:id="rId38"/>
    <p:sldId id="278" r:id="rId39"/>
    <p:sldId id="283" r:id="rId40"/>
    <p:sldId id="312" r:id="rId41"/>
    <p:sldId id="279" r:id="rId42"/>
    <p:sldId id="280" r:id="rId43"/>
    <p:sldId id="265" r:id="rId44"/>
    <p:sldId id="323" r:id="rId45"/>
    <p:sldId id="289" r:id="rId46"/>
    <p:sldId id="285" r:id="rId47"/>
    <p:sldId id="286" r:id="rId48"/>
    <p:sldId id="287" r:id="rId49"/>
    <p:sldId id="352" r:id="rId50"/>
    <p:sldId id="347" r:id="rId51"/>
    <p:sldId id="348" r:id="rId52"/>
    <p:sldId id="346" r:id="rId53"/>
    <p:sldId id="290" r:id="rId54"/>
    <p:sldId id="291" r:id="rId55"/>
    <p:sldId id="349" r:id="rId56"/>
    <p:sldId id="266" r:id="rId57"/>
    <p:sldId id="267" r:id="rId58"/>
    <p:sldId id="292" r:id="rId59"/>
    <p:sldId id="268" r:id="rId60"/>
    <p:sldId id="296" r:id="rId61"/>
    <p:sldId id="314" r:id="rId62"/>
    <p:sldId id="295" r:id="rId63"/>
    <p:sldId id="345" r:id="rId64"/>
    <p:sldId id="293" r:id="rId65"/>
    <p:sldId id="311" r:id="rId66"/>
    <p:sldId id="302" r:id="rId6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4660"/>
  </p:normalViewPr>
  <p:slideViewPr>
    <p:cSldViewPr>
      <p:cViewPr varScale="1">
        <p:scale>
          <a:sx n="66" d="100"/>
          <a:sy n="66" d="100"/>
        </p:scale>
        <p:origin x="84" y="13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58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a:t>Pastor Kevin Horton</a:t>
            </a:r>
          </a:p>
          <a:p>
            <a:r>
              <a:rPr lang="en-US" dirty="0"/>
              <a:t>Eschatology Sermon 1</a:t>
            </a:r>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4399429-7191-4C42-B7E7-ABAA117F8589}" type="datetimeFigureOut">
              <a:rPr lang="en-US" smtClean="0"/>
              <a:pPr/>
              <a:t>3/27/2021</a:t>
            </a:fld>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04D9C59C-FE9F-47C3-AA68-4F3DE0DAECDB}" type="slidenum">
              <a:rPr lang="en-US" smtClean="0"/>
              <a:pPr/>
              <a:t>‹#›</a:t>
            </a:fld>
            <a:endParaRPr lang="en-US"/>
          </a:p>
        </p:txBody>
      </p:sp>
      <p:pic>
        <p:nvPicPr>
          <p:cNvPr id="6" name="Picture 5" descr="Logo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104" y="8617215"/>
            <a:ext cx="1102561" cy="691887"/>
          </a:xfrm>
          <a:prstGeom prst="rect">
            <a:avLst/>
          </a:prstGeom>
        </p:spPr>
      </p:pic>
    </p:spTree>
    <p:extLst>
      <p:ext uri="{BB962C8B-B14F-4D97-AF65-F5344CB8AC3E}">
        <p14:creationId xmlns:p14="http://schemas.microsoft.com/office/powerpoint/2010/main" val="3580960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a:t>Click to edit Master title style</a:t>
            </a:r>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362102C6-C881-4823-8816-00627F74D775}"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6615-560E-4A07-8A8A-4585B346D5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2102C6-C881-4823-8816-00627F74D775}"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en-US"/>
              <a:t>Click to edit Master title style</a:t>
            </a:r>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2102C6-C881-4823-8816-00627F74D775}"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AC0C9BD-05B6-4619-85FE-8012A6DC15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0A566C-488E-4233-A8C0-2B54B88641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EBCEB4-EF4F-4C7B-8B7B-0C4C9E57B369}"/>
              </a:ext>
            </a:extLst>
          </p:cNvPr>
          <p:cNvSpPr>
            <a:spLocks noGrp="1" noChangeArrowheads="1"/>
          </p:cNvSpPr>
          <p:nvPr>
            <p:ph type="sldNum" sz="quarter" idx="12"/>
          </p:nvPr>
        </p:nvSpPr>
        <p:spPr>
          <a:ln/>
        </p:spPr>
        <p:txBody>
          <a:bodyPr/>
          <a:lstStyle>
            <a:lvl1pPr>
              <a:defRPr/>
            </a:lvl1pPr>
          </a:lstStyle>
          <a:p>
            <a:pPr>
              <a:defRPr/>
            </a:pPr>
            <a:fld id="{44A14B2F-F833-4EFE-8D6C-62251D4373E2}" type="slidenum">
              <a:rPr lang="en-US" altLang="en-US"/>
              <a:pPr>
                <a:defRPr/>
              </a:pPr>
              <a:t>‹#›</a:t>
            </a:fld>
            <a:endParaRPr lang="en-US" altLang="en-US"/>
          </a:p>
        </p:txBody>
      </p:sp>
    </p:spTree>
    <p:extLst>
      <p:ext uri="{BB962C8B-B14F-4D97-AF65-F5344CB8AC3E}">
        <p14:creationId xmlns:p14="http://schemas.microsoft.com/office/powerpoint/2010/main" val="343365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32890F-99E4-470D-BB15-A265F794E6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7F88438-54A1-4ED8-A39A-A108CF9409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4AB1FE5-7EC0-43F7-9FE7-DDEA50F47C0E}"/>
              </a:ext>
            </a:extLst>
          </p:cNvPr>
          <p:cNvSpPr>
            <a:spLocks noGrp="1" noChangeArrowheads="1"/>
          </p:cNvSpPr>
          <p:nvPr>
            <p:ph type="sldNum" sz="quarter" idx="12"/>
          </p:nvPr>
        </p:nvSpPr>
        <p:spPr>
          <a:ln/>
        </p:spPr>
        <p:txBody>
          <a:bodyPr/>
          <a:lstStyle>
            <a:lvl1pPr>
              <a:defRPr/>
            </a:lvl1pPr>
          </a:lstStyle>
          <a:p>
            <a:pPr>
              <a:defRPr/>
            </a:pPr>
            <a:fld id="{82B1C3E6-7511-4084-887A-B88F9F1DB5EC}" type="slidenum">
              <a:rPr lang="en-US" altLang="en-US"/>
              <a:pPr>
                <a:defRPr/>
              </a:pPr>
              <a:t>‹#›</a:t>
            </a:fld>
            <a:endParaRPr lang="en-US" altLang="en-US"/>
          </a:p>
        </p:txBody>
      </p:sp>
    </p:spTree>
    <p:extLst>
      <p:ext uri="{BB962C8B-B14F-4D97-AF65-F5344CB8AC3E}">
        <p14:creationId xmlns:p14="http://schemas.microsoft.com/office/powerpoint/2010/main" val="352526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952199E-B8F6-4B1D-96A3-D6C765B3A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2822A34-2416-47AB-8FA4-3C7EBBB14F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0FDA83A-00E8-43CA-9BA0-1581A9D3718E}"/>
              </a:ext>
            </a:extLst>
          </p:cNvPr>
          <p:cNvSpPr>
            <a:spLocks noGrp="1" noChangeArrowheads="1"/>
          </p:cNvSpPr>
          <p:nvPr>
            <p:ph type="sldNum" sz="quarter" idx="12"/>
          </p:nvPr>
        </p:nvSpPr>
        <p:spPr>
          <a:ln/>
        </p:spPr>
        <p:txBody>
          <a:bodyPr/>
          <a:lstStyle>
            <a:lvl1pPr>
              <a:defRPr/>
            </a:lvl1pPr>
          </a:lstStyle>
          <a:p>
            <a:pPr>
              <a:defRPr/>
            </a:pPr>
            <a:fld id="{64E2900C-2855-485A-B0CE-ACD0FBF9F794}" type="slidenum">
              <a:rPr lang="en-US" altLang="en-US"/>
              <a:pPr>
                <a:defRPr/>
              </a:pPr>
              <a:t>‹#›</a:t>
            </a:fld>
            <a:endParaRPr lang="en-US" altLang="en-US"/>
          </a:p>
        </p:txBody>
      </p:sp>
    </p:spTree>
    <p:extLst>
      <p:ext uri="{BB962C8B-B14F-4D97-AF65-F5344CB8AC3E}">
        <p14:creationId xmlns:p14="http://schemas.microsoft.com/office/powerpoint/2010/main" val="1965525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09C84E-542C-4261-AABF-6E091754B0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D96F81D-214A-4250-A139-CC7499D367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13A66A-C1F1-40DD-98CC-08B7E0EF8F80}"/>
              </a:ext>
            </a:extLst>
          </p:cNvPr>
          <p:cNvSpPr>
            <a:spLocks noGrp="1" noChangeArrowheads="1"/>
          </p:cNvSpPr>
          <p:nvPr>
            <p:ph type="sldNum" sz="quarter" idx="12"/>
          </p:nvPr>
        </p:nvSpPr>
        <p:spPr>
          <a:ln/>
        </p:spPr>
        <p:txBody>
          <a:bodyPr/>
          <a:lstStyle>
            <a:lvl1pPr>
              <a:defRPr/>
            </a:lvl1pPr>
          </a:lstStyle>
          <a:p>
            <a:pPr>
              <a:defRPr/>
            </a:pPr>
            <a:fld id="{C6B12EE3-DEEB-4F87-88FF-92265E07D480}" type="slidenum">
              <a:rPr lang="en-US" altLang="en-US"/>
              <a:pPr>
                <a:defRPr/>
              </a:pPr>
              <a:t>‹#›</a:t>
            </a:fld>
            <a:endParaRPr lang="en-US" altLang="en-US"/>
          </a:p>
        </p:txBody>
      </p:sp>
    </p:spTree>
    <p:extLst>
      <p:ext uri="{BB962C8B-B14F-4D97-AF65-F5344CB8AC3E}">
        <p14:creationId xmlns:p14="http://schemas.microsoft.com/office/powerpoint/2010/main" val="97063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E50D9A1-90DB-4727-AC17-DC639F1C18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6B7BF32-5C32-4F48-9C66-FFE2607436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78DB44F-BECA-4227-989A-A7F70DD19AAF}"/>
              </a:ext>
            </a:extLst>
          </p:cNvPr>
          <p:cNvSpPr>
            <a:spLocks noGrp="1" noChangeArrowheads="1"/>
          </p:cNvSpPr>
          <p:nvPr>
            <p:ph type="sldNum" sz="quarter" idx="12"/>
          </p:nvPr>
        </p:nvSpPr>
        <p:spPr>
          <a:ln/>
        </p:spPr>
        <p:txBody>
          <a:bodyPr/>
          <a:lstStyle>
            <a:lvl1pPr>
              <a:defRPr/>
            </a:lvl1pPr>
          </a:lstStyle>
          <a:p>
            <a:pPr>
              <a:defRPr/>
            </a:pPr>
            <a:fld id="{8C673E74-9C13-40CB-B63C-15CB31A75F24}" type="slidenum">
              <a:rPr lang="en-US" altLang="en-US"/>
              <a:pPr>
                <a:defRPr/>
              </a:pPr>
              <a:t>‹#›</a:t>
            </a:fld>
            <a:endParaRPr lang="en-US" altLang="en-US"/>
          </a:p>
        </p:txBody>
      </p:sp>
    </p:spTree>
    <p:extLst>
      <p:ext uri="{BB962C8B-B14F-4D97-AF65-F5344CB8AC3E}">
        <p14:creationId xmlns:p14="http://schemas.microsoft.com/office/powerpoint/2010/main" val="402047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210A17-0B84-414E-992A-027834B47C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7797FF4-D5E9-486A-903E-4EB0B2D562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98FBBE-71AD-44DE-AA94-3D92557C70B0}"/>
              </a:ext>
            </a:extLst>
          </p:cNvPr>
          <p:cNvSpPr>
            <a:spLocks noGrp="1" noChangeArrowheads="1"/>
          </p:cNvSpPr>
          <p:nvPr>
            <p:ph type="sldNum" sz="quarter" idx="12"/>
          </p:nvPr>
        </p:nvSpPr>
        <p:spPr>
          <a:ln/>
        </p:spPr>
        <p:txBody>
          <a:bodyPr/>
          <a:lstStyle>
            <a:lvl1pPr>
              <a:defRPr/>
            </a:lvl1pPr>
          </a:lstStyle>
          <a:p>
            <a:pPr>
              <a:defRPr/>
            </a:pPr>
            <a:fld id="{37C09611-C7D1-40A0-87D3-CEF6EF4F174B}" type="slidenum">
              <a:rPr lang="en-US" altLang="en-US"/>
              <a:pPr>
                <a:defRPr/>
              </a:pPr>
              <a:t>‹#›</a:t>
            </a:fld>
            <a:endParaRPr lang="en-US" altLang="en-US"/>
          </a:p>
        </p:txBody>
      </p:sp>
    </p:spTree>
    <p:extLst>
      <p:ext uri="{BB962C8B-B14F-4D97-AF65-F5344CB8AC3E}">
        <p14:creationId xmlns:p14="http://schemas.microsoft.com/office/powerpoint/2010/main" val="98500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A59738-EEB1-4F22-83EE-A1B0C37319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54F3914-EB03-41B5-995B-7AE2A9668F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90D83B0-37C9-4649-A8D3-1B9E69448825}"/>
              </a:ext>
            </a:extLst>
          </p:cNvPr>
          <p:cNvSpPr>
            <a:spLocks noGrp="1" noChangeArrowheads="1"/>
          </p:cNvSpPr>
          <p:nvPr>
            <p:ph type="sldNum" sz="quarter" idx="12"/>
          </p:nvPr>
        </p:nvSpPr>
        <p:spPr>
          <a:ln/>
        </p:spPr>
        <p:txBody>
          <a:bodyPr/>
          <a:lstStyle>
            <a:lvl1pPr>
              <a:defRPr/>
            </a:lvl1pPr>
          </a:lstStyle>
          <a:p>
            <a:pPr>
              <a:defRPr/>
            </a:pPr>
            <a:fld id="{EE448C09-9CFF-4AA3-A3E5-F70A41A1287B}" type="slidenum">
              <a:rPr lang="en-US" altLang="en-US"/>
              <a:pPr>
                <a:defRPr/>
              </a:pPr>
              <a:t>‹#›</a:t>
            </a:fld>
            <a:endParaRPr lang="en-US" altLang="en-US"/>
          </a:p>
        </p:txBody>
      </p:sp>
    </p:spTree>
    <p:extLst>
      <p:ext uri="{BB962C8B-B14F-4D97-AF65-F5344CB8AC3E}">
        <p14:creationId xmlns:p14="http://schemas.microsoft.com/office/powerpoint/2010/main" val="2164634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584963C-DAC5-4A93-B6F0-042EDA7E37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A426BA-F4F3-46F9-8832-BDC6ED8411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7283D60-4F0D-4C55-8394-E3E3D6B549AA}"/>
              </a:ext>
            </a:extLst>
          </p:cNvPr>
          <p:cNvSpPr>
            <a:spLocks noGrp="1" noChangeArrowheads="1"/>
          </p:cNvSpPr>
          <p:nvPr>
            <p:ph type="sldNum" sz="quarter" idx="12"/>
          </p:nvPr>
        </p:nvSpPr>
        <p:spPr>
          <a:ln/>
        </p:spPr>
        <p:txBody>
          <a:bodyPr/>
          <a:lstStyle>
            <a:lvl1pPr>
              <a:defRPr/>
            </a:lvl1pPr>
          </a:lstStyle>
          <a:p>
            <a:pPr>
              <a:defRPr/>
            </a:pPr>
            <a:fld id="{0D167E74-5096-4982-9CA4-449DB7A842A0}" type="slidenum">
              <a:rPr lang="en-US" altLang="en-US"/>
              <a:pPr>
                <a:defRPr/>
              </a:pPr>
              <a:t>‹#›</a:t>
            </a:fld>
            <a:endParaRPr lang="en-US" altLang="en-US"/>
          </a:p>
        </p:txBody>
      </p:sp>
    </p:spTree>
    <p:extLst>
      <p:ext uri="{BB962C8B-B14F-4D97-AF65-F5344CB8AC3E}">
        <p14:creationId xmlns:p14="http://schemas.microsoft.com/office/powerpoint/2010/main" val="64461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2102C6-C881-4823-8816-00627F74D775}"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A20299B-700A-49DA-B035-7DD651A46C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12574B8-B95C-4E9F-B78F-E38A71B2F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9F1A45C-F409-48A0-A6C5-CBF9D5BC5664}"/>
              </a:ext>
            </a:extLst>
          </p:cNvPr>
          <p:cNvSpPr>
            <a:spLocks noGrp="1" noChangeArrowheads="1"/>
          </p:cNvSpPr>
          <p:nvPr>
            <p:ph type="sldNum" sz="quarter" idx="12"/>
          </p:nvPr>
        </p:nvSpPr>
        <p:spPr>
          <a:ln/>
        </p:spPr>
        <p:txBody>
          <a:bodyPr/>
          <a:lstStyle>
            <a:lvl1pPr>
              <a:defRPr/>
            </a:lvl1pPr>
          </a:lstStyle>
          <a:p>
            <a:pPr>
              <a:defRPr/>
            </a:pPr>
            <a:fld id="{CC9B91E8-96A6-4FED-A58D-2880AEA855CB}" type="slidenum">
              <a:rPr lang="en-US" altLang="en-US"/>
              <a:pPr>
                <a:defRPr/>
              </a:pPr>
              <a:t>‹#›</a:t>
            </a:fld>
            <a:endParaRPr lang="en-US" altLang="en-US"/>
          </a:p>
        </p:txBody>
      </p:sp>
    </p:spTree>
    <p:extLst>
      <p:ext uri="{BB962C8B-B14F-4D97-AF65-F5344CB8AC3E}">
        <p14:creationId xmlns:p14="http://schemas.microsoft.com/office/powerpoint/2010/main" val="176893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42506F-A7A6-4325-BBFA-75E82BE8B2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9EE1EF4-E95C-4772-A19B-C4DF868066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52F8997-2C51-439D-93CA-86473618FED3}"/>
              </a:ext>
            </a:extLst>
          </p:cNvPr>
          <p:cNvSpPr>
            <a:spLocks noGrp="1" noChangeArrowheads="1"/>
          </p:cNvSpPr>
          <p:nvPr>
            <p:ph type="sldNum" sz="quarter" idx="12"/>
          </p:nvPr>
        </p:nvSpPr>
        <p:spPr>
          <a:ln/>
        </p:spPr>
        <p:txBody>
          <a:bodyPr/>
          <a:lstStyle>
            <a:lvl1pPr>
              <a:defRPr/>
            </a:lvl1pPr>
          </a:lstStyle>
          <a:p>
            <a:pPr>
              <a:defRPr/>
            </a:pPr>
            <a:fld id="{6237094E-1F9B-45F4-97D5-C49ED56C238E}" type="slidenum">
              <a:rPr lang="en-US" altLang="en-US"/>
              <a:pPr>
                <a:defRPr/>
              </a:pPr>
              <a:t>‹#›</a:t>
            </a:fld>
            <a:endParaRPr lang="en-US" altLang="en-US"/>
          </a:p>
        </p:txBody>
      </p:sp>
    </p:spTree>
    <p:extLst>
      <p:ext uri="{BB962C8B-B14F-4D97-AF65-F5344CB8AC3E}">
        <p14:creationId xmlns:p14="http://schemas.microsoft.com/office/powerpoint/2010/main" val="30980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FB814-7448-4637-8758-AB93438795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DB66F6-21DA-408D-8386-FE7F2F0BCA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465A903-0E16-41AA-8CE9-35167262256F}"/>
              </a:ext>
            </a:extLst>
          </p:cNvPr>
          <p:cNvSpPr>
            <a:spLocks noGrp="1" noChangeArrowheads="1"/>
          </p:cNvSpPr>
          <p:nvPr>
            <p:ph type="sldNum" sz="quarter" idx="12"/>
          </p:nvPr>
        </p:nvSpPr>
        <p:spPr>
          <a:ln/>
        </p:spPr>
        <p:txBody>
          <a:bodyPr/>
          <a:lstStyle>
            <a:lvl1pPr>
              <a:defRPr/>
            </a:lvl1pPr>
          </a:lstStyle>
          <a:p>
            <a:pPr>
              <a:defRPr/>
            </a:pPr>
            <a:fld id="{1BED8A30-395B-4C90-B1BC-3979821DC046}" type="slidenum">
              <a:rPr lang="en-US" altLang="en-US"/>
              <a:pPr>
                <a:defRPr/>
              </a:pPr>
              <a:t>‹#›</a:t>
            </a:fld>
            <a:endParaRPr lang="en-US" altLang="en-US"/>
          </a:p>
        </p:txBody>
      </p:sp>
    </p:spTree>
    <p:extLst>
      <p:ext uri="{BB962C8B-B14F-4D97-AF65-F5344CB8AC3E}">
        <p14:creationId xmlns:p14="http://schemas.microsoft.com/office/powerpoint/2010/main" val="89926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a:t>Click to edit Master title style</a:t>
            </a:r>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2102C6-C881-4823-8816-00627F74D775}"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6615-560E-4A07-8A8A-4585B346D5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2102C6-C881-4823-8816-00627F74D775}"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2102C6-C881-4823-8816-00627F74D775}" type="datetimeFigureOut">
              <a:rPr lang="en-US" smtClean="0"/>
              <a:pPr/>
              <a:t>3/27/2021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62102C6-C881-4823-8816-00627F74D775}" type="datetimeFigureOut">
              <a:rPr lang="en-US" smtClean="0"/>
              <a:pPr/>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102C6-C881-4823-8816-00627F74D775}" type="datetimeFigureOut">
              <a:rPr lang="en-US" smtClean="0"/>
              <a:pPr/>
              <a:t>3/27/2021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en-US"/>
              <a:t>Click to edit Master title style</a:t>
            </a:r>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2102C6-C881-4823-8816-00627F74D775}"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6615-560E-4A07-8A8A-4585B346D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en-US"/>
              <a:t>Click to edit Master title style</a:t>
            </a:r>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a:t>Click icon to add picture</a:t>
            </a:r>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2102C6-C881-4823-8816-00627F74D775}"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6615-560E-4A07-8A8A-4585B346D5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extLst>
                <a:ext uri="{28A0092B-C50C-407E-A947-70E740481C1C}">
                  <a14:useLocalDpi xmlns:a14="http://schemas.microsoft.com/office/drawing/2010/main"/>
                </a:ext>
              </a:extLst>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362102C6-C881-4823-8816-00627F74D775}" type="datetimeFigureOut">
              <a:rPr lang="en-US" smtClean="0"/>
              <a:pPr/>
              <a:t>3/27/2021</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D73C6615-560E-4A07-8A8A-4585B346D5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FE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70E0D0-2372-4E0D-9398-F3EB24F053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082E47-FDD7-4DAF-B400-533956E1A49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C0FE87-E777-4137-8C3A-397367DA8DD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4FB7984C-43BC-43D8-8547-83953BDBE6F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84E4D34-810E-491E-8A60-517390C9069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7609DC1-8259-496F-83A5-1CFFF0D929D7}" type="slidenum">
              <a:rPr lang="en-US" altLang="en-US"/>
              <a:pPr>
                <a:defRPr/>
              </a:pPr>
              <a:t>‹#›</a:t>
            </a:fld>
            <a:endParaRPr lang="en-US" altLang="en-US"/>
          </a:p>
        </p:txBody>
      </p:sp>
    </p:spTree>
    <p:extLst>
      <p:ext uri="{BB962C8B-B14F-4D97-AF65-F5344CB8AC3E}">
        <p14:creationId xmlns:p14="http://schemas.microsoft.com/office/powerpoint/2010/main" val="483995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orkmall.com/wfb2001/russia/russia_history_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hyperlink" Target="https://patternisprologue.com/author/patternisprologue/"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s://patternisprologue.com/2020/07/23/report-usgs-data-shows-earthquakes-increasing-in-magnitude-frequency/"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57364"/>
            <a:ext cx="8077200" cy="1470025"/>
          </a:xfrm>
        </p:spPr>
        <p:txBody>
          <a:bodyPr/>
          <a:lstStyle/>
          <a:p>
            <a:r>
              <a:rPr lang="en-US" dirty="0"/>
              <a:t>What Events Must Take Place?</a:t>
            </a:r>
          </a:p>
        </p:txBody>
      </p:sp>
      <p:sp>
        <p:nvSpPr>
          <p:cNvPr id="3" name="Subtitle 2"/>
          <p:cNvSpPr>
            <a:spLocks noGrp="1"/>
          </p:cNvSpPr>
          <p:nvPr>
            <p:ph type="subTitle" idx="1"/>
          </p:nvPr>
        </p:nvSpPr>
        <p:spPr/>
        <p:txBody>
          <a:bodyPr/>
          <a:lstStyle/>
          <a:p>
            <a:r>
              <a:rPr lang="en-US" dirty="0"/>
              <a:t>Return of Jesus</a:t>
            </a:r>
          </a:p>
        </p:txBody>
      </p:sp>
    </p:spTree>
    <p:extLst>
      <p:ext uri="{BB962C8B-B14F-4D97-AF65-F5344CB8AC3E}">
        <p14:creationId xmlns:p14="http://schemas.microsoft.com/office/powerpoint/2010/main" val="411721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076D-5303-4FAE-A294-8FE6D3ABCA7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The world is falling apart! </a:t>
            </a:r>
          </a:p>
        </p:txBody>
      </p:sp>
      <p:pic>
        <p:nvPicPr>
          <p:cNvPr id="4" name="Content Placeholder 3">
            <a:extLst>
              <a:ext uri="{FF2B5EF4-FFF2-40B4-BE49-F238E27FC236}">
                <a16:creationId xmlns:a16="http://schemas.microsoft.com/office/drawing/2014/main" id="{EE4EDD30-F171-49F4-927C-B7F9980A278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449671"/>
            <a:ext cx="4038600" cy="2827020"/>
          </a:xfrm>
          <a:prstGeom prst="rect">
            <a:avLst/>
          </a:prstGeom>
          <a:noFill/>
        </p:spPr>
      </p:pic>
      <p:pic>
        <p:nvPicPr>
          <p:cNvPr id="5" name="Content Placeholder 4">
            <a:extLst>
              <a:ext uri="{FF2B5EF4-FFF2-40B4-BE49-F238E27FC236}">
                <a16:creationId xmlns:a16="http://schemas.microsoft.com/office/drawing/2014/main" id="{80278A0C-1B54-4750-9D74-AF131045F63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348706"/>
            <a:ext cx="4038600" cy="3028950"/>
          </a:xfrm>
          <a:prstGeom prst="rect">
            <a:avLst/>
          </a:prstGeom>
        </p:spPr>
      </p:pic>
    </p:spTree>
    <p:extLst>
      <p:ext uri="{BB962C8B-B14F-4D97-AF65-F5344CB8AC3E}">
        <p14:creationId xmlns:p14="http://schemas.microsoft.com/office/powerpoint/2010/main" val="148771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23EC-74BD-4381-8004-A8160D3B2B2C}"/>
              </a:ext>
            </a:extLst>
          </p:cNvPr>
          <p:cNvSpPr>
            <a:spLocks noGrp="1"/>
          </p:cNvSpPr>
          <p:nvPr>
            <p:ph type="title"/>
          </p:nvPr>
        </p:nvSpPr>
        <p:spPr>
          <a:xfrm>
            <a:off x="457200" y="914400"/>
            <a:ext cx="7772400" cy="1362075"/>
          </a:xfrm>
        </p:spPr>
        <p:txBody>
          <a:bodyPr>
            <a:noAutofit/>
          </a:bodyPr>
          <a:lstStyle/>
          <a:p>
            <a:pPr algn="ctr"/>
            <a:r>
              <a:rPr lang="en-US" sz="30000" dirty="0"/>
              <a:t>OR</a:t>
            </a:r>
          </a:p>
        </p:txBody>
      </p:sp>
    </p:spTree>
    <p:extLst>
      <p:ext uri="{BB962C8B-B14F-4D97-AF65-F5344CB8AC3E}">
        <p14:creationId xmlns:p14="http://schemas.microsoft.com/office/powerpoint/2010/main" val="194782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076D-5303-4FAE-A294-8FE6D3ABCA74}"/>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The world is falling </a:t>
            </a:r>
            <a:r>
              <a:rPr lang="en-US" sz="3700" u="sng" dirty="0"/>
              <a:t>in place</a:t>
            </a:r>
            <a:r>
              <a:rPr lang="en-US" sz="3700" dirty="0"/>
              <a:t>!    *</a:t>
            </a:r>
          </a:p>
        </p:txBody>
      </p:sp>
      <p:pic>
        <p:nvPicPr>
          <p:cNvPr id="4" name="Content Placeholder 3">
            <a:extLst>
              <a:ext uri="{FF2B5EF4-FFF2-40B4-BE49-F238E27FC236}">
                <a16:creationId xmlns:a16="http://schemas.microsoft.com/office/drawing/2014/main" id="{EE4EDD30-F171-49F4-927C-B7F9980A278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463165"/>
            <a:ext cx="4038600" cy="2827020"/>
          </a:xfrm>
          <a:prstGeom prst="rect">
            <a:avLst/>
          </a:prstGeom>
          <a:noFill/>
        </p:spPr>
      </p:pic>
      <p:pic>
        <p:nvPicPr>
          <p:cNvPr id="5" name="Content Placeholder 4">
            <a:extLst>
              <a:ext uri="{FF2B5EF4-FFF2-40B4-BE49-F238E27FC236}">
                <a16:creationId xmlns:a16="http://schemas.microsoft.com/office/drawing/2014/main" id="{80278A0C-1B54-4750-9D74-AF131045F63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362200"/>
            <a:ext cx="4038600" cy="3028950"/>
          </a:xfrm>
          <a:prstGeom prst="rect">
            <a:avLst/>
          </a:prstGeom>
        </p:spPr>
      </p:pic>
      <p:sp>
        <p:nvSpPr>
          <p:cNvPr id="3" name="TextBox 2">
            <a:extLst>
              <a:ext uri="{FF2B5EF4-FFF2-40B4-BE49-F238E27FC236}">
                <a16:creationId xmlns:a16="http://schemas.microsoft.com/office/drawing/2014/main" id="{3CAFE29F-DFFB-4538-A965-E9DA5ED2D5A2}"/>
              </a:ext>
            </a:extLst>
          </p:cNvPr>
          <p:cNvSpPr txBox="1"/>
          <p:nvPr/>
        </p:nvSpPr>
        <p:spPr>
          <a:xfrm>
            <a:off x="4495800" y="5867400"/>
            <a:ext cx="3733800" cy="369332"/>
          </a:xfrm>
          <a:prstGeom prst="rect">
            <a:avLst/>
          </a:prstGeom>
          <a:noFill/>
        </p:spPr>
        <p:txBody>
          <a:bodyPr wrap="square" rtlCol="0">
            <a:spAutoFit/>
          </a:bodyPr>
          <a:lstStyle/>
          <a:p>
            <a:r>
              <a:rPr lang="en-US" dirty="0"/>
              <a:t>*Adapted from Amir </a:t>
            </a:r>
            <a:r>
              <a:rPr lang="en-US" dirty="0" err="1"/>
              <a:t>Tsarfati</a:t>
            </a:r>
            <a:endParaRPr lang="en-US" dirty="0"/>
          </a:p>
        </p:txBody>
      </p:sp>
    </p:spTree>
    <p:extLst>
      <p:ext uri="{BB962C8B-B14F-4D97-AF65-F5344CB8AC3E}">
        <p14:creationId xmlns:p14="http://schemas.microsoft.com/office/powerpoint/2010/main" val="6136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36A4-E8B1-4186-85A9-C6DCF88467C2}"/>
              </a:ext>
            </a:extLst>
          </p:cNvPr>
          <p:cNvSpPr>
            <a:spLocks noGrp="1"/>
          </p:cNvSpPr>
          <p:nvPr>
            <p:ph type="title"/>
          </p:nvPr>
        </p:nvSpPr>
        <p:spPr/>
        <p:txBody>
          <a:bodyPr>
            <a:normAutofit fontScale="90000"/>
          </a:bodyPr>
          <a:lstStyle/>
          <a:p>
            <a:r>
              <a:rPr lang="en-US" dirty="0"/>
              <a:t>Are we seeing evidence of the return of Jesus?</a:t>
            </a:r>
          </a:p>
        </p:txBody>
      </p:sp>
      <p:pic>
        <p:nvPicPr>
          <p:cNvPr id="4" name="Content Placeholder 3">
            <a:extLst>
              <a:ext uri="{FF2B5EF4-FFF2-40B4-BE49-F238E27FC236}">
                <a16:creationId xmlns:a16="http://schemas.microsoft.com/office/drawing/2014/main" id="{27E9228C-DD59-4463-9311-DC9694768E4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2351373"/>
            <a:ext cx="8229600" cy="3023616"/>
          </a:xfrm>
          <a:prstGeom prst="rect">
            <a:avLst/>
          </a:prstGeom>
        </p:spPr>
      </p:pic>
      <p:pic>
        <p:nvPicPr>
          <p:cNvPr id="5" name="Picture 4">
            <a:extLst>
              <a:ext uri="{FF2B5EF4-FFF2-40B4-BE49-F238E27FC236}">
                <a16:creationId xmlns:a16="http://schemas.microsoft.com/office/drawing/2014/main" id="{BAA1B364-0BE9-4C5F-9486-98174DEF5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1237" y="4404535"/>
            <a:ext cx="3975281" cy="3179624"/>
          </a:xfrm>
          <a:prstGeom prst="rect">
            <a:avLst/>
          </a:prstGeom>
        </p:spPr>
      </p:pic>
      <p:pic>
        <p:nvPicPr>
          <p:cNvPr id="6" name="Picture 5">
            <a:extLst>
              <a:ext uri="{FF2B5EF4-FFF2-40B4-BE49-F238E27FC236}">
                <a16:creationId xmlns:a16="http://schemas.microsoft.com/office/drawing/2014/main" id="{168BAC61-A4B2-468F-B6D3-8EC9A6B2E6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82" y="4114800"/>
            <a:ext cx="2457608" cy="3276811"/>
          </a:xfrm>
          <a:prstGeom prst="rect">
            <a:avLst/>
          </a:prstGeom>
        </p:spPr>
      </p:pic>
      <p:pic>
        <p:nvPicPr>
          <p:cNvPr id="8" name="Picture 7">
            <a:extLst>
              <a:ext uri="{FF2B5EF4-FFF2-40B4-BE49-F238E27FC236}">
                <a16:creationId xmlns:a16="http://schemas.microsoft.com/office/drawing/2014/main" id="{AD447AAA-692E-4298-B53F-E4E58CFD40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5048" y="4796112"/>
            <a:ext cx="2423456" cy="1817592"/>
          </a:xfrm>
          <a:prstGeom prst="rect">
            <a:avLst/>
          </a:prstGeom>
        </p:spPr>
      </p:pic>
      <p:pic>
        <p:nvPicPr>
          <p:cNvPr id="9" name="Picture 8">
            <a:extLst>
              <a:ext uri="{FF2B5EF4-FFF2-40B4-BE49-F238E27FC236}">
                <a16:creationId xmlns:a16="http://schemas.microsoft.com/office/drawing/2014/main" id="{ABB9EB37-9628-4F61-A2EE-BE3BD4CE69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1412" y="2507359"/>
            <a:ext cx="2938156" cy="1957012"/>
          </a:xfrm>
          <a:prstGeom prst="rect">
            <a:avLst/>
          </a:prstGeom>
        </p:spPr>
      </p:pic>
      <p:pic>
        <p:nvPicPr>
          <p:cNvPr id="7" name="Picture 6">
            <a:extLst>
              <a:ext uri="{FF2B5EF4-FFF2-40B4-BE49-F238E27FC236}">
                <a16:creationId xmlns:a16="http://schemas.microsoft.com/office/drawing/2014/main" id="{8A58AE1F-FE83-4586-8D4F-A1F573AE2C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45048" y="2351373"/>
            <a:ext cx="3653904" cy="3276811"/>
          </a:xfrm>
          <a:prstGeom prst="rect">
            <a:avLst/>
          </a:prstGeom>
        </p:spPr>
      </p:pic>
      <p:pic>
        <p:nvPicPr>
          <p:cNvPr id="10" name="Picture 9">
            <a:extLst>
              <a:ext uri="{FF2B5EF4-FFF2-40B4-BE49-F238E27FC236}">
                <a16:creationId xmlns:a16="http://schemas.microsoft.com/office/drawing/2014/main" id="{46DABF5C-446C-405F-95E5-5231075934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312" y="1890565"/>
            <a:ext cx="3653904" cy="2053937"/>
          </a:xfrm>
          <a:prstGeom prst="rect">
            <a:avLst/>
          </a:prstGeom>
        </p:spPr>
      </p:pic>
      <p:pic>
        <p:nvPicPr>
          <p:cNvPr id="11" name="Picture 10">
            <a:extLst>
              <a:ext uri="{FF2B5EF4-FFF2-40B4-BE49-F238E27FC236}">
                <a16:creationId xmlns:a16="http://schemas.microsoft.com/office/drawing/2014/main" id="{6F32DF7D-6083-4FEC-829D-4A9971E7DC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56254" y="1795708"/>
            <a:ext cx="3658164" cy="2363648"/>
          </a:xfrm>
          <a:prstGeom prst="rect">
            <a:avLst/>
          </a:prstGeom>
        </p:spPr>
      </p:pic>
    </p:spTree>
    <p:extLst>
      <p:ext uri="{BB962C8B-B14F-4D97-AF65-F5344CB8AC3E}">
        <p14:creationId xmlns:p14="http://schemas.microsoft.com/office/powerpoint/2010/main" val="24731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Events Must Take Place?</a:t>
            </a:r>
          </a:p>
        </p:txBody>
      </p:sp>
      <p:sp>
        <p:nvSpPr>
          <p:cNvPr id="3" name="Subtitle 2"/>
          <p:cNvSpPr>
            <a:spLocks noGrp="1"/>
          </p:cNvSpPr>
          <p:nvPr>
            <p:ph type="subTitle" idx="1"/>
          </p:nvPr>
        </p:nvSpPr>
        <p:spPr/>
        <p:txBody>
          <a:bodyPr/>
          <a:lstStyle/>
          <a:p>
            <a:r>
              <a:rPr lang="en-US" dirty="0"/>
              <a:t>Return of Jesus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Happened So Far?</a:t>
            </a:r>
          </a:p>
        </p:txBody>
      </p:sp>
      <p:pic>
        <p:nvPicPr>
          <p:cNvPr id="71682" name="Picture 2" descr="http://www.sharewareplaza.com/images/screenshot/11269.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47800" y="1600200"/>
            <a:ext cx="6096000" cy="4572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a:extLst>
              <a:ext uri="{FF2B5EF4-FFF2-40B4-BE49-F238E27FC236}">
                <a16:creationId xmlns:a16="http://schemas.microsoft.com/office/drawing/2014/main" id="{1E36E464-E363-4569-B94E-EEF29D222C3A}"/>
              </a:ext>
            </a:extLst>
          </p:cNvPr>
          <p:cNvSpPr>
            <a:spLocks noChangeShapeType="1"/>
          </p:cNvSpPr>
          <p:nvPr/>
        </p:nvSpPr>
        <p:spPr bwMode="auto">
          <a:xfrm>
            <a:off x="381000" y="971550"/>
            <a:ext cx="822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Line 3">
            <a:extLst>
              <a:ext uri="{FF2B5EF4-FFF2-40B4-BE49-F238E27FC236}">
                <a16:creationId xmlns:a16="http://schemas.microsoft.com/office/drawing/2014/main" id="{03D26C5E-88E0-43AB-959E-C0D36905439C}"/>
              </a:ext>
            </a:extLst>
          </p:cNvPr>
          <p:cNvSpPr>
            <a:spLocks noChangeShapeType="1"/>
          </p:cNvSpPr>
          <p:nvPr/>
        </p:nvSpPr>
        <p:spPr bwMode="auto">
          <a:xfrm>
            <a:off x="3810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4" name="Text Box 4">
            <a:extLst>
              <a:ext uri="{FF2B5EF4-FFF2-40B4-BE49-F238E27FC236}">
                <a16:creationId xmlns:a16="http://schemas.microsoft.com/office/drawing/2014/main" id="{2941CFD6-E591-4D36-BA31-9835BAD374FE}"/>
              </a:ext>
            </a:extLst>
          </p:cNvPr>
          <p:cNvSpPr txBox="1">
            <a:spLocks noChangeArrowheads="1"/>
          </p:cNvSpPr>
          <p:nvPr/>
        </p:nvSpPr>
        <p:spPr bwMode="auto">
          <a:xfrm>
            <a:off x="15240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Creation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5" name="Line 5">
            <a:extLst>
              <a:ext uri="{FF2B5EF4-FFF2-40B4-BE49-F238E27FC236}">
                <a16:creationId xmlns:a16="http://schemas.microsoft.com/office/drawing/2014/main" id="{2CE0018F-FCBB-4E8A-A102-E02B43812EDF}"/>
              </a:ext>
            </a:extLst>
          </p:cNvPr>
          <p:cNvSpPr>
            <a:spLocks noChangeShapeType="1"/>
          </p:cNvSpPr>
          <p:nvPr/>
        </p:nvSpPr>
        <p:spPr bwMode="auto">
          <a:xfrm>
            <a:off x="10096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6" name="Text Box 6">
            <a:extLst>
              <a:ext uri="{FF2B5EF4-FFF2-40B4-BE49-F238E27FC236}">
                <a16:creationId xmlns:a16="http://schemas.microsoft.com/office/drawing/2014/main" id="{E5130A12-0E85-4D2D-9FCC-B13E54A6B5B2}"/>
              </a:ext>
            </a:extLst>
          </p:cNvPr>
          <p:cNvSpPr txBox="1">
            <a:spLocks noChangeArrowheads="1"/>
          </p:cNvSpPr>
          <p:nvPr/>
        </p:nvSpPr>
        <p:spPr bwMode="auto">
          <a:xfrm>
            <a:off x="78105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Fall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7" name="Line 7">
            <a:extLst>
              <a:ext uri="{FF2B5EF4-FFF2-40B4-BE49-F238E27FC236}">
                <a16:creationId xmlns:a16="http://schemas.microsoft.com/office/drawing/2014/main" id="{E695A3F5-1DFC-4070-A572-AD8D2349A773}"/>
              </a:ext>
            </a:extLst>
          </p:cNvPr>
          <p:cNvSpPr>
            <a:spLocks noChangeShapeType="1"/>
          </p:cNvSpPr>
          <p:nvPr/>
        </p:nvSpPr>
        <p:spPr bwMode="auto">
          <a:xfrm>
            <a:off x="22098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8" name="Text Box 8">
            <a:extLst>
              <a:ext uri="{FF2B5EF4-FFF2-40B4-BE49-F238E27FC236}">
                <a16:creationId xmlns:a16="http://schemas.microsoft.com/office/drawing/2014/main" id="{669664C1-D522-45C3-8798-B8C2D5800C5D}"/>
              </a:ext>
            </a:extLst>
          </p:cNvPr>
          <p:cNvSpPr txBox="1">
            <a:spLocks noChangeArrowheads="1"/>
          </p:cNvSpPr>
          <p:nvPr/>
        </p:nvSpPr>
        <p:spPr bwMode="auto">
          <a:xfrm>
            <a:off x="1981200" y="2571750"/>
            <a:ext cx="51435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Flood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9" name="Line 9">
            <a:extLst>
              <a:ext uri="{FF2B5EF4-FFF2-40B4-BE49-F238E27FC236}">
                <a16:creationId xmlns:a16="http://schemas.microsoft.com/office/drawing/2014/main" id="{8F08D5A0-0CFE-4A03-AEA6-5C7F4C599838}"/>
              </a:ext>
            </a:extLst>
          </p:cNvPr>
          <p:cNvSpPr>
            <a:spLocks noChangeShapeType="1"/>
          </p:cNvSpPr>
          <p:nvPr/>
        </p:nvSpPr>
        <p:spPr bwMode="auto">
          <a:xfrm>
            <a:off x="34099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0" name="Text Box 10">
            <a:extLst>
              <a:ext uri="{FF2B5EF4-FFF2-40B4-BE49-F238E27FC236}">
                <a16:creationId xmlns:a16="http://schemas.microsoft.com/office/drawing/2014/main" id="{D7D068EE-24A1-46CF-8B16-EE1F0DCBD11A}"/>
              </a:ext>
            </a:extLst>
          </p:cNvPr>
          <p:cNvSpPr txBox="1">
            <a:spLocks noChangeArrowheads="1"/>
          </p:cNvSpPr>
          <p:nvPr/>
        </p:nvSpPr>
        <p:spPr bwMode="auto">
          <a:xfrm>
            <a:off x="318135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Nations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1" name="Line 11">
            <a:extLst>
              <a:ext uri="{FF2B5EF4-FFF2-40B4-BE49-F238E27FC236}">
                <a16:creationId xmlns:a16="http://schemas.microsoft.com/office/drawing/2014/main" id="{0DEC98F1-F1D4-403A-9C15-E4EA6C73F839}"/>
              </a:ext>
            </a:extLst>
          </p:cNvPr>
          <p:cNvSpPr>
            <a:spLocks noChangeShapeType="1"/>
          </p:cNvSpPr>
          <p:nvPr/>
        </p:nvSpPr>
        <p:spPr bwMode="auto">
          <a:xfrm>
            <a:off x="40957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2" name="Text Box 12">
            <a:extLst>
              <a:ext uri="{FF2B5EF4-FFF2-40B4-BE49-F238E27FC236}">
                <a16:creationId xmlns:a16="http://schemas.microsoft.com/office/drawing/2014/main" id="{B28F623D-852C-4F0B-BC7C-8FBB47FB2F74}"/>
              </a:ext>
            </a:extLst>
          </p:cNvPr>
          <p:cNvSpPr txBox="1">
            <a:spLocks noChangeArrowheads="1"/>
          </p:cNvSpPr>
          <p:nvPr/>
        </p:nvSpPr>
        <p:spPr bwMode="auto">
          <a:xfrm>
            <a:off x="3867150" y="2571750"/>
            <a:ext cx="6286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Patriarchs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3" name="Line 13">
            <a:extLst>
              <a:ext uri="{FF2B5EF4-FFF2-40B4-BE49-F238E27FC236}">
                <a16:creationId xmlns:a16="http://schemas.microsoft.com/office/drawing/2014/main" id="{4C5A81B5-AF76-49D9-8079-67CBAC8363E9}"/>
              </a:ext>
            </a:extLst>
          </p:cNvPr>
          <p:cNvSpPr>
            <a:spLocks noChangeShapeType="1"/>
          </p:cNvSpPr>
          <p:nvPr/>
        </p:nvSpPr>
        <p:spPr bwMode="auto">
          <a:xfrm>
            <a:off x="52387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4" name="Text Box 14">
            <a:extLst>
              <a:ext uri="{FF2B5EF4-FFF2-40B4-BE49-F238E27FC236}">
                <a16:creationId xmlns:a16="http://schemas.microsoft.com/office/drawing/2014/main" id="{A4E230D4-AD39-4991-B3A8-4A1E428ED0E9}"/>
              </a:ext>
            </a:extLst>
          </p:cNvPr>
          <p:cNvSpPr txBox="1">
            <a:spLocks noChangeArrowheads="1"/>
          </p:cNvSpPr>
          <p:nvPr/>
        </p:nvSpPr>
        <p:spPr bwMode="auto">
          <a:xfrm>
            <a:off x="4838700" y="2571750"/>
            <a:ext cx="80010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Exodus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5" name="Line 15">
            <a:extLst>
              <a:ext uri="{FF2B5EF4-FFF2-40B4-BE49-F238E27FC236}">
                <a16:creationId xmlns:a16="http://schemas.microsoft.com/office/drawing/2014/main" id="{60BAEAA6-910B-4A3E-93E3-C3DEF21BA35A}"/>
              </a:ext>
            </a:extLst>
          </p:cNvPr>
          <p:cNvSpPr>
            <a:spLocks noChangeShapeType="1"/>
          </p:cNvSpPr>
          <p:nvPr/>
        </p:nvSpPr>
        <p:spPr bwMode="auto">
          <a:xfrm>
            <a:off x="62103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6" name="Text Box 16">
            <a:extLst>
              <a:ext uri="{FF2B5EF4-FFF2-40B4-BE49-F238E27FC236}">
                <a16:creationId xmlns:a16="http://schemas.microsoft.com/office/drawing/2014/main" id="{298DD391-6DD6-4D29-AA94-8736BCC22221}"/>
              </a:ext>
            </a:extLst>
          </p:cNvPr>
          <p:cNvSpPr txBox="1">
            <a:spLocks noChangeArrowheads="1"/>
          </p:cNvSpPr>
          <p:nvPr/>
        </p:nvSpPr>
        <p:spPr bwMode="auto">
          <a:xfrm>
            <a:off x="5924550" y="2571750"/>
            <a:ext cx="57150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Conquest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7" name="Line 22">
            <a:extLst>
              <a:ext uri="{FF2B5EF4-FFF2-40B4-BE49-F238E27FC236}">
                <a16:creationId xmlns:a16="http://schemas.microsoft.com/office/drawing/2014/main" id="{6AE18E3F-0971-4034-8CB9-228EA2595987}"/>
              </a:ext>
            </a:extLst>
          </p:cNvPr>
          <p:cNvSpPr>
            <a:spLocks noChangeShapeType="1"/>
          </p:cNvSpPr>
          <p:nvPr/>
        </p:nvSpPr>
        <p:spPr bwMode="auto">
          <a:xfrm>
            <a:off x="83248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8" name="Text Box 23">
            <a:extLst>
              <a:ext uri="{FF2B5EF4-FFF2-40B4-BE49-F238E27FC236}">
                <a16:creationId xmlns:a16="http://schemas.microsoft.com/office/drawing/2014/main" id="{BE7321D2-D2D5-412B-BEF1-26D76DF96E0E}"/>
              </a:ext>
            </a:extLst>
          </p:cNvPr>
          <p:cNvSpPr txBox="1">
            <a:spLocks noChangeArrowheads="1"/>
          </p:cNvSpPr>
          <p:nvPr/>
        </p:nvSpPr>
        <p:spPr bwMode="auto">
          <a:xfrm>
            <a:off x="7810500" y="2571750"/>
            <a:ext cx="800100" cy="7429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First King of Israel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9" name="Line 25">
            <a:extLst>
              <a:ext uri="{FF2B5EF4-FFF2-40B4-BE49-F238E27FC236}">
                <a16:creationId xmlns:a16="http://schemas.microsoft.com/office/drawing/2014/main" id="{73AC10B4-5AE7-43A1-B3B6-8EDCF0392C89}"/>
              </a:ext>
            </a:extLst>
          </p:cNvPr>
          <p:cNvSpPr>
            <a:spLocks noChangeShapeType="1"/>
          </p:cNvSpPr>
          <p:nvPr/>
        </p:nvSpPr>
        <p:spPr bwMode="auto">
          <a:xfrm>
            <a:off x="523875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0" name="Line 26">
            <a:extLst>
              <a:ext uri="{FF2B5EF4-FFF2-40B4-BE49-F238E27FC236}">
                <a16:creationId xmlns:a16="http://schemas.microsoft.com/office/drawing/2014/main" id="{6BCBECB8-621A-4759-8EAD-E085EBD7BCC0}"/>
              </a:ext>
            </a:extLst>
          </p:cNvPr>
          <p:cNvSpPr>
            <a:spLocks noChangeShapeType="1"/>
          </p:cNvSpPr>
          <p:nvPr/>
        </p:nvSpPr>
        <p:spPr bwMode="auto">
          <a:xfrm>
            <a:off x="621030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1" name="Line 27">
            <a:extLst>
              <a:ext uri="{FF2B5EF4-FFF2-40B4-BE49-F238E27FC236}">
                <a16:creationId xmlns:a16="http://schemas.microsoft.com/office/drawing/2014/main" id="{5288BB11-657A-4A75-83C9-265A3F97BD3A}"/>
              </a:ext>
            </a:extLst>
          </p:cNvPr>
          <p:cNvSpPr>
            <a:spLocks noChangeShapeType="1"/>
          </p:cNvSpPr>
          <p:nvPr/>
        </p:nvSpPr>
        <p:spPr bwMode="auto">
          <a:xfrm>
            <a:off x="826770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2" name="Text Box 28">
            <a:extLst>
              <a:ext uri="{FF2B5EF4-FFF2-40B4-BE49-F238E27FC236}">
                <a16:creationId xmlns:a16="http://schemas.microsoft.com/office/drawing/2014/main" id="{0F85C3F8-8B7C-4E83-8E61-B72B17B1AA29}"/>
              </a:ext>
            </a:extLst>
          </p:cNvPr>
          <p:cNvSpPr txBox="1">
            <a:spLocks noChangeArrowheads="1"/>
          </p:cNvSpPr>
          <p:nvPr/>
        </p:nvSpPr>
        <p:spPr bwMode="auto">
          <a:xfrm>
            <a:off x="381000" y="457200"/>
            <a:ext cx="8458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srgbClr val="000000"/>
                </a:solidFill>
                <a:latin typeface="Times New Roman" panose="02020603050405020304" pitchFamily="18" charset="0"/>
              </a:rPr>
              <a:t>~4500 B.C.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lang="en-US" altLang="en-US" sz="1200" dirty="0">
                <a:solidFill>
                  <a:srgbClr val="000000"/>
                </a:solidFill>
                <a:latin typeface="Times New Roman" panose="02020603050405020304" pitchFamily="18" charset="0"/>
              </a:rPr>
              <a:t>~3000 B.C.</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2100 B.C.	1400 B.C.		                          1050 B.C.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a:extLst>
              <a:ext uri="{FF2B5EF4-FFF2-40B4-BE49-F238E27FC236}">
                <a16:creationId xmlns:a16="http://schemas.microsoft.com/office/drawing/2014/main" id="{1D60CC4E-A865-4404-BEB2-5FE8F3071577}"/>
              </a:ext>
            </a:extLst>
          </p:cNvPr>
          <p:cNvSpPr>
            <a:spLocks noChangeShapeType="1"/>
          </p:cNvSpPr>
          <p:nvPr/>
        </p:nvSpPr>
        <p:spPr bwMode="auto">
          <a:xfrm>
            <a:off x="381000" y="971550"/>
            <a:ext cx="822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Line 3">
            <a:extLst>
              <a:ext uri="{FF2B5EF4-FFF2-40B4-BE49-F238E27FC236}">
                <a16:creationId xmlns:a16="http://schemas.microsoft.com/office/drawing/2014/main" id="{C334993A-9BE2-406A-B732-7CD2BB8713D4}"/>
              </a:ext>
            </a:extLst>
          </p:cNvPr>
          <p:cNvSpPr>
            <a:spLocks noChangeShapeType="1"/>
          </p:cNvSpPr>
          <p:nvPr/>
        </p:nvSpPr>
        <p:spPr bwMode="auto">
          <a:xfrm>
            <a:off x="3810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6" name="Text Box 4">
            <a:extLst>
              <a:ext uri="{FF2B5EF4-FFF2-40B4-BE49-F238E27FC236}">
                <a16:creationId xmlns:a16="http://schemas.microsoft.com/office/drawing/2014/main" id="{65649615-DFAB-42E9-8D24-B6B0F205E32E}"/>
              </a:ext>
            </a:extLst>
          </p:cNvPr>
          <p:cNvSpPr txBox="1">
            <a:spLocks noChangeArrowheads="1"/>
          </p:cNvSpPr>
          <p:nvPr/>
        </p:nvSpPr>
        <p:spPr bwMode="auto">
          <a:xfrm>
            <a:off x="15240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Creation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7" name="Line 5">
            <a:extLst>
              <a:ext uri="{FF2B5EF4-FFF2-40B4-BE49-F238E27FC236}">
                <a16:creationId xmlns:a16="http://schemas.microsoft.com/office/drawing/2014/main" id="{A718BA37-DB6C-4FE1-8876-380CBFFE78C7}"/>
              </a:ext>
            </a:extLst>
          </p:cNvPr>
          <p:cNvSpPr>
            <a:spLocks noChangeShapeType="1"/>
          </p:cNvSpPr>
          <p:nvPr/>
        </p:nvSpPr>
        <p:spPr bwMode="auto">
          <a:xfrm>
            <a:off x="10096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8" name="Text Box 6">
            <a:extLst>
              <a:ext uri="{FF2B5EF4-FFF2-40B4-BE49-F238E27FC236}">
                <a16:creationId xmlns:a16="http://schemas.microsoft.com/office/drawing/2014/main" id="{23065E76-D740-44A2-AFCF-A8938D745BD7}"/>
              </a:ext>
            </a:extLst>
          </p:cNvPr>
          <p:cNvSpPr txBox="1">
            <a:spLocks noChangeArrowheads="1"/>
          </p:cNvSpPr>
          <p:nvPr/>
        </p:nvSpPr>
        <p:spPr bwMode="auto">
          <a:xfrm>
            <a:off x="78105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Fall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9" name="Line 7">
            <a:extLst>
              <a:ext uri="{FF2B5EF4-FFF2-40B4-BE49-F238E27FC236}">
                <a16:creationId xmlns:a16="http://schemas.microsoft.com/office/drawing/2014/main" id="{C0796A03-6452-4C3A-9FB5-37ED9C5B440D}"/>
              </a:ext>
            </a:extLst>
          </p:cNvPr>
          <p:cNvSpPr>
            <a:spLocks noChangeShapeType="1"/>
          </p:cNvSpPr>
          <p:nvPr/>
        </p:nvSpPr>
        <p:spPr bwMode="auto">
          <a:xfrm>
            <a:off x="22098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0" name="Text Box 8">
            <a:extLst>
              <a:ext uri="{FF2B5EF4-FFF2-40B4-BE49-F238E27FC236}">
                <a16:creationId xmlns:a16="http://schemas.microsoft.com/office/drawing/2014/main" id="{CF6AA35A-15C7-4ABD-80A9-0B69186D158F}"/>
              </a:ext>
            </a:extLst>
          </p:cNvPr>
          <p:cNvSpPr txBox="1">
            <a:spLocks noChangeArrowheads="1"/>
          </p:cNvSpPr>
          <p:nvPr/>
        </p:nvSpPr>
        <p:spPr bwMode="auto">
          <a:xfrm>
            <a:off x="1981200" y="2571750"/>
            <a:ext cx="51435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Flood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1" name="Line 9">
            <a:extLst>
              <a:ext uri="{FF2B5EF4-FFF2-40B4-BE49-F238E27FC236}">
                <a16:creationId xmlns:a16="http://schemas.microsoft.com/office/drawing/2014/main" id="{EEEA4BCB-EAE0-463D-A89D-F79DC9F0E174}"/>
              </a:ext>
            </a:extLst>
          </p:cNvPr>
          <p:cNvSpPr>
            <a:spLocks noChangeShapeType="1"/>
          </p:cNvSpPr>
          <p:nvPr/>
        </p:nvSpPr>
        <p:spPr bwMode="auto">
          <a:xfrm>
            <a:off x="34099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2" name="Text Box 10">
            <a:extLst>
              <a:ext uri="{FF2B5EF4-FFF2-40B4-BE49-F238E27FC236}">
                <a16:creationId xmlns:a16="http://schemas.microsoft.com/office/drawing/2014/main" id="{0397515C-722B-45E8-976D-BB6C7934DFEA}"/>
              </a:ext>
            </a:extLst>
          </p:cNvPr>
          <p:cNvSpPr txBox="1">
            <a:spLocks noChangeArrowheads="1"/>
          </p:cNvSpPr>
          <p:nvPr/>
        </p:nvSpPr>
        <p:spPr bwMode="auto">
          <a:xfrm>
            <a:off x="3181350" y="25717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Nations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3" name="Line 11">
            <a:extLst>
              <a:ext uri="{FF2B5EF4-FFF2-40B4-BE49-F238E27FC236}">
                <a16:creationId xmlns:a16="http://schemas.microsoft.com/office/drawing/2014/main" id="{46C190EF-057F-4917-BBDF-DF4BE50FF56D}"/>
              </a:ext>
            </a:extLst>
          </p:cNvPr>
          <p:cNvSpPr>
            <a:spLocks noChangeShapeType="1"/>
          </p:cNvSpPr>
          <p:nvPr/>
        </p:nvSpPr>
        <p:spPr bwMode="auto">
          <a:xfrm>
            <a:off x="40957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4" name="Text Box 12">
            <a:extLst>
              <a:ext uri="{FF2B5EF4-FFF2-40B4-BE49-F238E27FC236}">
                <a16:creationId xmlns:a16="http://schemas.microsoft.com/office/drawing/2014/main" id="{A17B62BB-6DB7-45B6-B674-4B8891B640D8}"/>
              </a:ext>
            </a:extLst>
          </p:cNvPr>
          <p:cNvSpPr txBox="1">
            <a:spLocks noChangeArrowheads="1"/>
          </p:cNvSpPr>
          <p:nvPr/>
        </p:nvSpPr>
        <p:spPr bwMode="auto">
          <a:xfrm>
            <a:off x="3867150" y="2571750"/>
            <a:ext cx="6286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Patriarchs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5" name="Line 13">
            <a:extLst>
              <a:ext uri="{FF2B5EF4-FFF2-40B4-BE49-F238E27FC236}">
                <a16:creationId xmlns:a16="http://schemas.microsoft.com/office/drawing/2014/main" id="{16FAAA93-FDEA-422B-8857-6A9015FB01D3}"/>
              </a:ext>
            </a:extLst>
          </p:cNvPr>
          <p:cNvSpPr>
            <a:spLocks noChangeShapeType="1"/>
          </p:cNvSpPr>
          <p:nvPr/>
        </p:nvSpPr>
        <p:spPr bwMode="auto">
          <a:xfrm>
            <a:off x="52387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6" name="Text Box 14">
            <a:extLst>
              <a:ext uri="{FF2B5EF4-FFF2-40B4-BE49-F238E27FC236}">
                <a16:creationId xmlns:a16="http://schemas.microsoft.com/office/drawing/2014/main" id="{46C8CE7A-3EFD-4DB2-B42E-15686C88F46C}"/>
              </a:ext>
            </a:extLst>
          </p:cNvPr>
          <p:cNvSpPr txBox="1">
            <a:spLocks noChangeArrowheads="1"/>
          </p:cNvSpPr>
          <p:nvPr/>
        </p:nvSpPr>
        <p:spPr bwMode="auto">
          <a:xfrm>
            <a:off x="4838700" y="2571750"/>
            <a:ext cx="80010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Exodus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7" name="Line 15">
            <a:extLst>
              <a:ext uri="{FF2B5EF4-FFF2-40B4-BE49-F238E27FC236}">
                <a16:creationId xmlns:a16="http://schemas.microsoft.com/office/drawing/2014/main" id="{66105AD3-5CD7-475D-A398-F3279312D632}"/>
              </a:ext>
            </a:extLst>
          </p:cNvPr>
          <p:cNvSpPr>
            <a:spLocks noChangeShapeType="1"/>
          </p:cNvSpPr>
          <p:nvPr/>
        </p:nvSpPr>
        <p:spPr bwMode="auto">
          <a:xfrm>
            <a:off x="621030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8" name="Text Box 16">
            <a:extLst>
              <a:ext uri="{FF2B5EF4-FFF2-40B4-BE49-F238E27FC236}">
                <a16:creationId xmlns:a16="http://schemas.microsoft.com/office/drawing/2014/main" id="{727602D6-6983-4B64-A18D-74C547DD89E9}"/>
              </a:ext>
            </a:extLst>
          </p:cNvPr>
          <p:cNvSpPr txBox="1">
            <a:spLocks noChangeArrowheads="1"/>
          </p:cNvSpPr>
          <p:nvPr/>
        </p:nvSpPr>
        <p:spPr bwMode="auto">
          <a:xfrm>
            <a:off x="5924550" y="2571750"/>
            <a:ext cx="57150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Conquest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5" name="Text Box 17">
            <a:extLst>
              <a:ext uri="{FF2B5EF4-FFF2-40B4-BE49-F238E27FC236}">
                <a16:creationId xmlns:a16="http://schemas.microsoft.com/office/drawing/2014/main" id="{217CB851-C864-42F1-8CD3-3FD3E9544B55}"/>
              </a:ext>
            </a:extLst>
          </p:cNvPr>
          <p:cNvSpPr txBox="1">
            <a:spLocks noChangeArrowheads="1"/>
          </p:cNvSpPr>
          <p:nvPr/>
        </p:nvSpPr>
        <p:spPr bwMode="auto">
          <a:xfrm>
            <a:off x="1638300" y="4286250"/>
            <a:ext cx="1314450" cy="45720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Genesis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6" name="AutoShape 18">
            <a:extLst>
              <a:ext uri="{FF2B5EF4-FFF2-40B4-BE49-F238E27FC236}">
                <a16:creationId xmlns:a16="http://schemas.microsoft.com/office/drawing/2014/main" id="{DA97A220-2EC9-47DF-B911-FB56F9E91152}"/>
              </a:ext>
            </a:extLst>
          </p:cNvPr>
          <p:cNvSpPr>
            <a:spLocks/>
          </p:cNvSpPr>
          <p:nvPr/>
        </p:nvSpPr>
        <p:spPr bwMode="auto">
          <a:xfrm rot="-5400000">
            <a:off x="1741488" y="1760537"/>
            <a:ext cx="971550" cy="3508375"/>
          </a:xfrm>
          <a:prstGeom prst="leftBrace">
            <a:avLst>
              <a:gd name="adj1" fmla="val 30093"/>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7" name="AutoShape 19">
            <a:extLst>
              <a:ext uri="{FF2B5EF4-FFF2-40B4-BE49-F238E27FC236}">
                <a16:creationId xmlns:a16="http://schemas.microsoft.com/office/drawing/2014/main" id="{37D6BD37-0316-4D92-8A82-2347774C5E46}"/>
              </a:ext>
            </a:extLst>
          </p:cNvPr>
          <p:cNvSpPr>
            <a:spLocks/>
          </p:cNvSpPr>
          <p:nvPr/>
        </p:nvSpPr>
        <p:spPr bwMode="auto">
          <a:xfrm rot="-5400000">
            <a:off x="4953000" y="3143250"/>
            <a:ext cx="857250" cy="1085850"/>
          </a:xfrm>
          <a:prstGeom prst="leftBrace">
            <a:avLst>
              <a:gd name="adj1" fmla="val 10556"/>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8" name="Text Box 20">
            <a:extLst>
              <a:ext uri="{FF2B5EF4-FFF2-40B4-BE49-F238E27FC236}">
                <a16:creationId xmlns:a16="http://schemas.microsoft.com/office/drawing/2014/main" id="{033A4EAB-FEAF-4262-9FFF-D38CFE3ED53F}"/>
              </a:ext>
            </a:extLst>
          </p:cNvPr>
          <p:cNvSpPr txBox="1">
            <a:spLocks noChangeArrowheads="1"/>
          </p:cNvSpPr>
          <p:nvPr/>
        </p:nvSpPr>
        <p:spPr bwMode="auto">
          <a:xfrm>
            <a:off x="4324350" y="4400550"/>
            <a:ext cx="2171700" cy="131445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Exodus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Leviticus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Deuteronomy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9" name="AutoShape 21">
            <a:extLst>
              <a:ext uri="{FF2B5EF4-FFF2-40B4-BE49-F238E27FC236}">
                <a16:creationId xmlns:a16="http://schemas.microsoft.com/office/drawing/2014/main" id="{50EF1EFB-CB7F-40BF-8FFA-6887F49AE092}"/>
              </a:ext>
            </a:extLst>
          </p:cNvPr>
          <p:cNvSpPr>
            <a:spLocks/>
          </p:cNvSpPr>
          <p:nvPr/>
        </p:nvSpPr>
        <p:spPr bwMode="auto">
          <a:xfrm rot="-5400000">
            <a:off x="6850063" y="2446337"/>
            <a:ext cx="857250" cy="2479675"/>
          </a:xfrm>
          <a:prstGeom prst="leftBrace">
            <a:avLst>
              <a:gd name="adj1" fmla="val 24105"/>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4" name="Line 22">
            <a:extLst>
              <a:ext uri="{FF2B5EF4-FFF2-40B4-BE49-F238E27FC236}">
                <a16:creationId xmlns:a16="http://schemas.microsoft.com/office/drawing/2014/main" id="{E6376D60-35FB-46E8-B918-514B242C1AC2}"/>
              </a:ext>
            </a:extLst>
          </p:cNvPr>
          <p:cNvSpPr>
            <a:spLocks noChangeShapeType="1"/>
          </p:cNvSpPr>
          <p:nvPr/>
        </p:nvSpPr>
        <p:spPr bwMode="auto">
          <a:xfrm>
            <a:off x="8324850" y="1063625"/>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5" name="Text Box 23">
            <a:extLst>
              <a:ext uri="{FF2B5EF4-FFF2-40B4-BE49-F238E27FC236}">
                <a16:creationId xmlns:a16="http://schemas.microsoft.com/office/drawing/2014/main" id="{2E1AC3A1-846C-43DB-AA8E-499809532725}"/>
              </a:ext>
            </a:extLst>
          </p:cNvPr>
          <p:cNvSpPr txBox="1">
            <a:spLocks noChangeArrowheads="1"/>
          </p:cNvSpPr>
          <p:nvPr/>
        </p:nvSpPr>
        <p:spPr bwMode="auto">
          <a:xfrm>
            <a:off x="7810500" y="2571750"/>
            <a:ext cx="800100" cy="7429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First King of Israel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92" name="Text Box 24">
            <a:extLst>
              <a:ext uri="{FF2B5EF4-FFF2-40B4-BE49-F238E27FC236}">
                <a16:creationId xmlns:a16="http://schemas.microsoft.com/office/drawing/2014/main" id="{7C27959C-E864-4167-920A-C89F8CAAEC19}"/>
              </a:ext>
            </a:extLst>
          </p:cNvPr>
          <p:cNvSpPr txBox="1">
            <a:spLocks noChangeArrowheads="1"/>
          </p:cNvSpPr>
          <p:nvPr/>
        </p:nvSpPr>
        <p:spPr bwMode="auto">
          <a:xfrm>
            <a:off x="6667500" y="4286250"/>
            <a:ext cx="1165225" cy="102870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Joshua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Judges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Ruth</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7" name="Line 25">
            <a:extLst>
              <a:ext uri="{FF2B5EF4-FFF2-40B4-BE49-F238E27FC236}">
                <a16:creationId xmlns:a16="http://schemas.microsoft.com/office/drawing/2014/main" id="{52C862F6-BC4A-4423-99CE-E2C3396E9904}"/>
              </a:ext>
            </a:extLst>
          </p:cNvPr>
          <p:cNvSpPr>
            <a:spLocks noChangeShapeType="1"/>
          </p:cNvSpPr>
          <p:nvPr/>
        </p:nvSpPr>
        <p:spPr bwMode="auto">
          <a:xfrm>
            <a:off x="523875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8" name="Line 26">
            <a:extLst>
              <a:ext uri="{FF2B5EF4-FFF2-40B4-BE49-F238E27FC236}">
                <a16:creationId xmlns:a16="http://schemas.microsoft.com/office/drawing/2014/main" id="{C8195B55-B6F3-472C-953C-BC3DEADFE727}"/>
              </a:ext>
            </a:extLst>
          </p:cNvPr>
          <p:cNvSpPr>
            <a:spLocks noChangeShapeType="1"/>
          </p:cNvSpPr>
          <p:nvPr/>
        </p:nvSpPr>
        <p:spPr bwMode="auto">
          <a:xfrm>
            <a:off x="621030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9" name="Line 27">
            <a:extLst>
              <a:ext uri="{FF2B5EF4-FFF2-40B4-BE49-F238E27FC236}">
                <a16:creationId xmlns:a16="http://schemas.microsoft.com/office/drawing/2014/main" id="{456DAB92-F88F-4A94-9E7E-52E4AF04FEAE}"/>
              </a:ext>
            </a:extLst>
          </p:cNvPr>
          <p:cNvSpPr>
            <a:spLocks noChangeShapeType="1"/>
          </p:cNvSpPr>
          <p:nvPr/>
        </p:nvSpPr>
        <p:spPr bwMode="auto">
          <a:xfrm>
            <a:off x="8267700" y="7429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0" name="Text Box 28">
            <a:extLst>
              <a:ext uri="{FF2B5EF4-FFF2-40B4-BE49-F238E27FC236}">
                <a16:creationId xmlns:a16="http://schemas.microsoft.com/office/drawing/2014/main" id="{AEB5AFA2-35DC-499A-AED3-7692CB022813}"/>
              </a:ext>
            </a:extLst>
          </p:cNvPr>
          <p:cNvSpPr txBox="1">
            <a:spLocks noChangeArrowheads="1"/>
          </p:cNvSpPr>
          <p:nvPr/>
        </p:nvSpPr>
        <p:spPr bwMode="auto">
          <a:xfrm>
            <a:off x="381000" y="457200"/>
            <a:ext cx="8458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2100 B.C.	1400 B.C.		                          1050 B.C.</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97" name="Text Box 29">
            <a:extLst>
              <a:ext uri="{FF2B5EF4-FFF2-40B4-BE49-F238E27FC236}">
                <a16:creationId xmlns:a16="http://schemas.microsoft.com/office/drawing/2014/main" id="{2BD015AC-4CB8-46D6-8D56-521CDABE6033}"/>
              </a:ext>
            </a:extLst>
          </p:cNvPr>
          <p:cNvSpPr txBox="1">
            <a:spLocks noChangeArrowheads="1"/>
          </p:cNvSpPr>
          <p:nvPr/>
        </p:nvSpPr>
        <p:spPr bwMode="auto">
          <a:xfrm>
            <a:off x="2838450" y="5257800"/>
            <a:ext cx="914400" cy="5143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Job?</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2" name="WordArt 30">
            <a:extLst>
              <a:ext uri="{FF2B5EF4-FFF2-40B4-BE49-F238E27FC236}">
                <a16:creationId xmlns:a16="http://schemas.microsoft.com/office/drawing/2014/main" id="{24970E9B-3EC8-4984-B3D5-5F479EDCB3EE}"/>
              </a:ext>
            </a:extLst>
          </p:cNvPr>
          <p:cNvSpPr>
            <a:spLocks noChangeArrowheads="1" noChangeShapeType="1" noTextEdit="1"/>
          </p:cNvSpPr>
          <p:nvPr/>
        </p:nvSpPr>
        <p:spPr bwMode="auto">
          <a:xfrm>
            <a:off x="1447800" y="228600"/>
            <a:ext cx="2867025" cy="6477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contourClr>
                <a:srgbClr val="DCEBF5"/>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panose="020B0A04020102020204" pitchFamily="34" charset="0"/>
                <a:ea typeface="+mn-ea"/>
                <a:cs typeface="+mn-cs"/>
              </a:rPr>
              <a:t>Pentateuch</a:t>
            </a:r>
          </a:p>
        </p:txBody>
      </p:sp>
      <p:sp>
        <p:nvSpPr>
          <p:cNvPr id="3" name="Rectangle 2">
            <a:extLst>
              <a:ext uri="{FF2B5EF4-FFF2-40B4-BE49-F238E27FC236}">
                <a16:creationId xmlns:a16="http://schemas.microsoft.com/office/drawing/2014/main" id="{681D157F-B419-4A69-A3A6-CCB2E759DF6B}"/>
              </a:ext>
            </a:extLst>
          </p:cNvPr>
          <p:cNvSpPr/>
          <p:nvPr/>
        </p:nvSpPr>
        <p:spPr>
          <a:xfrm>
            <a:off x="4419600" y="5314950"/>
            <a:ext cx="1981200" cy="4794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22"/>
                                        </p:tgtEl>
                                        <p:attrNameLst>
                                          <p:attrName>style.visibility</p:attrName>
                                        </p:attrNameLst>
                                      </p:cBhvr>
                                      <p:to>
                                        <p:strVal val="visible"/>
                                      </p:to>
                                    </p:set>
                                    <p:animEffect transition="in" filter="fade">
                                      <p:cBhvr>
                                        <p:cTn id="7" dur="500"/>
                                        <p:tgtEl>
                                          <p:spTgt spid="82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78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7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78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7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79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animBg="1"/>
      <p:bldP spid="32786" grpId="0" animBg="1"/>
      <p:bldP spid="32787" grpId="0" animBg="1"/>
      <p:bldP spid="32788" grpId="0" animBg="1"/>
      <p:bldP spid="32789" grpId="0" animBg="1"/>
      <p:bldP spid="32792" grpId="0" animBg="1"/>
      <p:bldP spid="32797" grpId="0" animBg="1"/>
      <p:bldP spid="822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a:extLst>
              <a:ext uri="{FF2B5EF4-FFF2-40B4-BE49-F238E27FC236}">
                <a16:creationId xmlns:a16="http://schemas.microsoft.com/office/drawing/2014/main" id="{1763FD87-8593-417F-8B68-E15ACCC39086}"/>
              </a:ext>
            </a:extLst>
          </p:cNvPr>
          <p:cNvSpPr>
            <a:spLocks noChangeShapeType="1"/>
          </p:cNvSpPr>
          <p:nvPr/>
        </p:nvSpPr>
        <p:spPr bwMode="auto">
          <a:xfrm>
            <a:off x="457200" y="1025525"/>
            <a:ext cx="822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147" name="Group 3">
            <a:extLst>
              <a:ext uri="{FF2B5EF4-FFF2-40B4-BE49-F238E27FC236}">
                <a16:creationId xmlns:a16="http://schemas.microsoft.com/office/drawing/2014/main" id="{2D152F5A-BAB4-4996-941E-E834BC9E8F1F}"/>
              </a:ext>
            </a:extLst>
          </p:cNvPr>
          <p:cNvGrpSpPr>
            <a:grpSpLocks/>
          </p:cNvGrpSpPr>
          <p:nvPr/>
        </p:nvGrpSpPr>
        <p:grpSpPr bwMode="auto">
          <a:xfrm>
            <a:off x="6629400" y="933450"/>
            <a:ext cx="593725" cy="2365375"/>
            <a:chOff x="26289000" y="20059650"/>
            <a:chExt cx="594360" cy="2366010"/>
          </a:xfrm>
        </p:grpSpPr>
        <p:sp>
          <p:nvSpPr>
            <p:cNvPr id="6176" name="Line 4">
              <a:extLst>
                <a:ext uri="{FF2B5EF4-FFF2-40B4-BE49-F238E27FC236}">
                  <a16:creationId xmlns:a16="http://schemas.microsoft.com/office/drawing/2014/main" id="{B34A3983-E4A4-429A-89B8-7DE95561E46D}"/>
                </a:ext>
              </a:extLst>
            </p:cNvPr>
            <p:cNvSpPr>
              <a:spLocks noChangeShapeType="1"/>
            </p:cNvSpPr>
            <p:nvPr/>
          </p:nvSpPr>
          <p:spPr bwMode="auto">
            <a:xfrm>
              <a:off x="26597610" y="2005965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77" name="Text Box 5">
              <a:extLst>
                <a:ext uri="{FF2B5EF4-FFF2-40B4-BE49-F238E27FC236}">
                  <a16:creationId xmlns:a16="http://schemas.microsoft.com/office/drawing/2014/main" id="{ABCEC4C1-64D2-48E4-BF34-008EBBEAAB64}"/>
                </a:ext>
              </a:extLst>
            </p:cNvPr>
            <p:cNvSpPr txBox="1">
              <a:spLocks noChangeArrowheads="1"/>
            </p:cNvSpPr>
            <p:nvPr/>
          </p:nvSpPr>
          <p:spPr bwMode="auto">
            <a:xfrm>
              <a:off x="26289000" y="21568410"/>
              <a:ext cx="594360" cy="8572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Last Prophet speaks…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Malachi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148" name="Group 6">
            <a:extLst>
              <a:ext uri="{FF2B5EF4-FFF2-40B4-BE49-F238E27FC236}">
                <a16:creationId xmlns:a16="http://schemas.microsoft.com/office/drawing/2014/main" id="{5B1CA92F-0641-4399-9391-1DDE29739792}"/>
              </a:ext>
            </a:extLst>
          </p:cNvPr>
          <p:cNvGrpSpPr>
            <a:grpSpLocks/>
          </p:cNvGrpSpPr>
          <p:nvPr/>
        </p:nvGrpSpPr>
        <p:grpSpPr bwMode="auto">
          <a:xfrm>
            <a:off x="1028700" y="1219200"/>
            <a:ext cx="514350" cy="2022475"/>
            <a:chOff x="18579465" y="20036790"/>
            <a:chExt cx="514350" cy="2023110"/>
          </a:xfrm>
        </p:grpSpPr>
        <p:sp>
          <p:nvSpPr>
            <p:cNvPr id="6174" name="Line 7">
              <a:extLst>
                <a:ext uri="{FF2B5EF4-FFF2-40B4-BE49-F238E27FC236}">
                  <a16:creationId xmlns:a16="http://schemas.microsoft.com/office/drawing/2014/main" id="{7BA0F96D-2F08-486A-84D2-9B5B0E049BFA}"/>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75" name="Text Box 8">
              <a:extLst>
                <a:ext uri="{FF2B5EF4-FFF2-40B4-BE49-F238E27FC236}">
                  <a16:creationId xmlns:a16="http://schemas.microsoft.com/office/drawing/2014/main" id="{17A3E656-5609-4287-A001-DB916E6D9A9E}"/>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David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6149" name="Line 9">
            <a:extLst>
              <a:ext uri="{FF2B5EF4-FFF2-40B4-BE49-F238E27FC236}">
                <a16:creationId xmlns:a16="http://schemas.microsoft.com/office/drawing/2014/main" id="{A0448877-55F4-462D-9EF3-EE52AB2D658B}"/>
              </a:ext>
            </a:extLst>
          </p:cNvPr>
          <p:cNvSpPr>
            <a:spLocks noChangeShapeType="1"/>
          </p:cNvSpPr>
          <p:nvPr/>
        </p:nvSpPr>
        <p:spPr bwMode="auto">
          <a:xfrm>
            <a:off x="4286250" y="11620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0" name="Text Box 10">
            <a:extLst>
              <a:ext uri="{FF2B5EF4-FFF2-40B4-BE49-F238E27FC236}">
                <a16:creationId xmlns:a16="http://schemas.microsoft.com/office/drawing/2014/main" id="{A8804B67-E32D-476D-B924-47A2E78391BF}"/>
              </a:ext>
            </a:extLst>
          </p:cNvPr>
          <p:cNvSpPr txBox="1">
            <a:spLocks noChangeArrowheads="1"/>
          </p:cNvSpPr>
          <p:nvPr/>
        </p:nvSpPr>
        <p:spPr bwMode="auto">
          <a:xfrm>
            <a:off x="3886200" y="2670175"/>
            <a:ext cx="85725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Babylon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1" name="Line 11">
            <a:extLst>
              <a:ext uri="{FF2B5EF4-FFF2-40B4-BE49-F238E27FC236}">
                <a16:creationId xmlns:a16="http://schemas.microsoft.com/office/drawing/2014/main" id="{CB6A79F3-8A2A-4B6E-84F0-DD1652D392E7}"/>
              </a:ext>
            </a:extLst>
          </p:cNvPr>
          <p:cNvSpPr>
            <a:spLocks noChangeShapeType="1"/>
          </p:cNvSpPr>
          <p:nvPr/>
        </p:nvSpPr>
        <p:spPr bwMode="auto">
          <a:xfrm>
            <a:off x="1943100" y="12763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2" name="Text Box 12">
            <a:extLst>
              <a:ext uri="{FF2B5EF4-FFF2-40B4-BE49-F238E27FC236}">
                <a16:creationId xmlns:a16="http://schemas.microsoft.com/office/drawing/2014/main" id="{C7AF6F0C-732E-41B4-B7B2-0E175AF9DB2A}"/>
              </a:ext>
            </a:extLst>
          </p:cNvPr>
          <p:cNvSpPr txBox="1">
            <a:spLocks noChangeArrowheads="1"/>
          </p:cNvSpPr>
          <p:nvPr/>
        </p:nvSpPr>
        <p:spPr bwMode="auto">
          <a:xfrm>
            <a:off x="1600200" y="2727325"/>
            <a:ext cx="80010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Kingdom  divides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153" name="Group 13">
            <a:extLst>
              <a:ext uri="{FF2B5EF4-FFF2-40B4-BE49-F238E27FC236}">
                <a16:creationId xmlns:a16="http://schemas.microsoft.com/office/drawing/2014/main" id="{A7CE3BA4-A945-45ED-8E7B-15BE5C94FE67}"/>
              </a:ext>
            </a:extLst>
          </p:cNvPr>
          <p:cNvGrpSpPr>
            <a:grpSpLocks/>
          </p:cNvGrpSpPr>
          <p:nvPr/>
        </p:nvGrpSpPr>
        <p:grpSpPr bwMode="auto">
          <a:xfrm>
            <a:off x="549275" y="1219200"/>
            <a:ext cx="514350" cy="2022475"/>
            <a:chOff x="18579465" y="20036790"/>
            <a:chExt cx="514350" cy="2023110"/>
          </a:xfrm>
        </p:grpSpPr>
        <p:sp>
          <p:nvSpPr>
            <p:cNvPr id="6172" name="Line 14">
              <a:extLst>
                <a:ext uri="{FF2B5EF4-FFF2-40B4-BE49-F238E27FC236}">
                  <a16:creationId xmlns:a16="http://schemas.microsoft.com/office/drawing/2014/main" id="{64D03165-4F0C-4520-9F8C-A4280B11FD0D}"/>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73" name="Text Box 15">
              <a:extLst>
                <a:ext uri="{FF2B5EF4-FFF2-40B4-BE49-F238E27FC236}">
                  <a16:creationId xmlns:a16="http://schemas.microsoft.com/office/drawing/2014/main" id="{577664DC-CC26-4C14-8F51-76829D59B8D7}"/>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Saul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154" name="Group 16">
            <a:extLst>
              <a:ext uri="{FF2B5EF4-FFF2-40B4-BE49-F238E27FC236}">
                <a16:creationId xmlns:a16="http://schemas.microsoft.com/office/drawing/2014/main" id="{D38AAEBA-42F5-49F3-B03C-2F9438523B58}"/>
              </a:ext>
            </a:extLst>
          </p:cNvPr>
          <p:cNvGrpSpPr>
            <a:grpSpLocks/>
          </p:cNvGrpSpPr>
          <p:nvPr/>
        </p:nvGrpSpPr>
        <p:grpSpPr bwMode="auto">
          <a:xfrm>
            <a:off x="4743450" y="1162050"/>
            <a:ext cx="514350" cy="2022475"/>
            <a:chOff x="18579465" y="20036790"/>
            <a:chExt cx="514350" cy="2023110"/>
          </a:xfrm>
        </p:grpSpPr>
        <p:sp>
          <p:nvSpPr>
            <p:cNvPr id="6170" name="Line 17">
              <a:extLst>
                <a:ext uri="{FF2B5EF4-FFF2-40B4-BE49-F238E27FC236}">
                  <a16:creationId xmlns:a16="http://schemas.microsoft.com/office/drawing/2014/main" id="{6BECF39C-6AFD-4034-AAEF-EE2AFDFA3864}"/>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71" name="Text Box 18">
              <a:extLst>
                <a:ext uri="{FF2B5EF4-FFF2-40B4-BE49-F238E27FC236}">
                  <a16:creationId xmlns:a16="http://schemas.microsoft.com/office/drawing/2014/main" id="{C3183DB2-860F-41F7-8E92-451EC9E98017}"/>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Return from Exile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6155" name="Line 19">
            <a:extLst>
              <a:ext uri="{FF2B5EF4-FFF2-40B4-BE49-F238E27FC236}">
                <a16:creationId xmlns:a16="http://schemas.microsoft.com/office/drawing/2014/main" id="{2EA1938A-9E73-484E-82F1-B352E8A18509}"/>
              </a:ext>
            </a:extLst>
          </p:cNvPr>
          <p:cNvSpPr>
            <a:spLocks noChangeShapeType="1"/>
          </p:cNvSpPr>
          <p:nvPr/>
        </p:nvSpPr>
        <p:spPr bwMode="auto">
          <a:xfrm>
            <a:off x="42862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6" name="Line 20">
            <a:extLst>
              <a:ext uri="{FF2B5EF4-FFF2-40B4-BE49-F238E27FC236}">
                <a16:creationId xmlns:a16="http://schemas.microsoft.com/office/drawing/2014/main" id="{DEB336E0-0830-443B-891F-C2A1A29CB6FC}"/>
              </a:ext>
            </a:extLst>
          </p:cNvPr>
          <p:cNvSpPr>
            <a:spLocks noChangeShapeType="1"/>
          </p:cNvSpPr>
          <p:nvPr/>
        </p:nvSpPr>
        <p:spPr bwMode="auto">
          <a:xfrm>
            <a:off x="49720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7" name="Line 21">
            <a:extLst>
              <a:ext uri="{FF2B5EF4-FFF2-40B4-BE49-F238E27FC236}">
                <a16:creationId xmlns:a16="http://schemas.microsoft.com/office/drawing/2014/main" id="{75B1709E-200B-48E4-B442-7C2507A00B31}"/>
              </a:ext>
            </a:extLst>
          </p:cNvPr>
          <p:cNvSpPr>
            <a:spLocks noChangeShapeType="1"/>
          </p:cNvSpPr>
          <p:nvPr/>
        </p:nvSpPr>
        <p:spPr bwMode="auto">
          <a:xfrm>
            <a:off x="125730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8" name="Text Box 22">
            <a:extLst>
              <a:ext uri="{FF2B5EF4-FFF2-40B4-BE49-F238E27FC236}">
                <a16:creationId xmlns:a16="http://schemas.microsoft.com/office/drawing/2014/main" id="{259EBEE0-7E4B-4DE5-AF84-6FE05036B5EE}"/>
              </a:ext>
            </a:extLst>
          </p:cNvPr>
          <p:cNvSpPr txBox="1">
            <a:spLocks noChangeArrowheads="1"/>
          </p:cNvSpPr>
          <p:nvPr/>
        </p:nvSpPr>
        <p:spPr bwMode="auto">
          <a:xfrm>
            <a:off x="228600" y="533400"/>
            <a:ext cx="807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1000 B.C. 			   	 600 B.C.	530 B.C.		400 B.C.</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9" name="Line 24">
            <a:extLst>
              <a:ext uri="{FF2B5EF4-FFF2-40B4-BE49-F238E27FC236}">
                <a16:creationId xmlns:a16="http://schemas.microsoft.com/office/drawing/2014/main" id="{DB2DD7AB-D465-4AD0-BEAC-086C37679250}"/>
              </a:ext>
            </a:extLst>
          </p:cNvPr>
          <p:cNvSpPr>
            <a:spLocks noChangeShapeType="1"/>
          </p:cNvSpPr>
          <p:nvPr/>
        </p:nvSpPr>
        <p:spPr bwMode="auto">
          <a:xfrm>
            <a:off x="1943100" y="1504950"/>
            <a:ext cx="200025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0" name="Text Box 26">
            <a:extLst>
              <a:ext uri="{FF2B5EF4-FFF2-40B4-BE49-F238E27FC236}">
                <a16:creationId xmlns:a16="http://schemas.microsoft.com/office/drawing/2014/main" id="{E023F8D9-2E37-4D4F-BAAC-A6129E01F7B1}"/>
              </a:ext>
            </a:extLst>
          </p:cNvPr>
          <p:cNvSpPr txBox="1">
            <a:spLocks noChangeArrowheads="1"/>
          </p:cNvSpPr>
          <p:nvPr/>
        </p:nvSpPr>
        <p:spPr bwMode="auto">
          <a:xfrm>
            <a:off x="2057400" y="127635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Northern Kingdom (Israel)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1" name="Text Box 27">
            <a:extLst>
              <a:ext uri="{FF2B5EF4-FFF2-40B4-BE49-F238E27FC236}">
                <a16:creationId xmlns:a16="http://schemas.microsoft.com/office/drawing/2014/main" id="{F9D2BCA3-BE02-46E3-B9F5-EDA2B06E969C}"/>
              </a:ext>
            </a:extLst>
          </p:cNvPr>
          <p:cNvSpPr txBox="1">
            <a:spLocks noChangeArrowheads="1"/>
          </p:cNvSpPr>
          <p:nvPr/>
        </p:nvSpPr>
        <p:spPr bwMode="auto">
          <a:xfrm>
            <a:off x="2114550" y="76200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Southern Kingdom (Judah)</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2" name="Text Box 28">
            <a:extLst>
              <a:ext uri="{FF2B5EF4-FFF2-40B4-BE49-F238E27FC236}">
                <a16:creationId xmlns:a16="http://schemas.microsoft.com/office/drawing/2014/main" id="{1F5CC928-5D91-4747-9DEA-2CA320E21F55}"/>
              </a:ext>
            </a:extLst>
          </p:cNvPr>
          <p:cNvSpPr txBox="1">
            <a:spLocks noChangeArrowheads="1"/>
          </p:cNvSpPr>
          <p:nvPr/>
        </p:nvSpPr>
        <p:spPr bwMode="auto">
          <a:xfrm>
            <a:off x="3257550" y="1562100"/>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Assyria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3" name="Line 30">
            <a:extLst>
              <a:ext uri="{FF2B5EF4-FFF2-40B4-BE49-F238E27FC236}">
                <a16:creationId xmlns:a16="http://schemas.microsoft.com/office/drawing/2014/main" id="{C0971781-A62B-49EE-84AF-4C8F06C919DB}"/>
              </a:ext>
            </a:extLst>
          </p:cNvPr>
          <p:cNvSpPr>
            <a:spLocks noChangeShapeType="1"/>
          </p:cNvSpPr>
          <p:nvPr/>
        </p:nvSpPr>
        <p:spPr bwMode="auto">
          <a:xfrm>
            <a:off x="6915150" y="7048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4" name="WordArt 34" descr="Between&#10;the Testiments">
            <a:extLst>
              <a:ext uri="{FF2B5EF4-FFF2-40B4-BE49-F238E27FC236}">
                <a16:creationId xmlns:a16="http://schemas.microsoft.com/office/drawing/2014/main" id="{5D134120-B896-4A28-9856-2B5EE70A80F6}"/>
              </a:ext>
            </a:extLst>
          </p:cNvPr>
          <p:cNvSpPr>
            <a:spLocks noChangeArrowheads="1" noChangeShapeType="1" noTextEdit="1"/>
          </p:cNvSpPr>
          <p:nvPr/>
        </p:nvSpPr>
        <p:spPr bwMode="auto">
          <a:xfrm>
            <a:off x="7029450" y="1276350"/>
            <a:ext cx="165735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Between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the Testiments</a:t>
            </a:r>
          </a:p>
        </p:txBody>
      </p:sp>
      <p:sp>
        <p:nvSpPr>
          <p:cNvPr id="6165" name="Line 35">
            <a:extLst>
              <a:ext uri="{FF2B5EF4-FFF2-40B4-BE49-F238E27FC236}">
                <a16:creationId xmlns:a16="http://schemas.microsoft.com/office/drawing/2014/main" id="{27865BE9-7AAE-4C13-95B8-74F0FC801663}"/>
              </a:ext>
            </a:extLst>
          </p:cNvPr>
          <p:cNvSpPr>
            <a:spLocks noChangeShapeType="1"/>
          </p:cNvSpPr>
          <p:nvPr/>
        </p:nvSpPr>
        <p:spPr bwMode="auto">
          <a:xfrm>
            <a:off x="8686800" y="304800"/>
            <a:ext cx="0" cy="7207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6" name="Line 36">
            <a:extLst>
              <a:ext uri="{FF2B5EF4-FFF2-40B4-BE49-F238E27FC236}">
                <a16:creationId xmlns:a16="http://schemas.microsoft.com/office/drawing/2014/main" id="{7FA8BE1F-5412-4246-A17B-C43BD2A4B8E1}"/>
              </a:ext>
            </a:extLst>
          </p:cNvPr>
          <p:cNvSpPr>
            <a:spLocks noChangeShapeType="1"/>
          </p:cNvSpPr>
          <p:nvPr/>
        </p:nvSpPr>
        <p:spPr bwMode="auto">
          <a:xfrm>
            <a:off x="8458200" y="533400"/>
            <a:ext cx="4572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167" name="Group 6">
            <a:extLst>
              <a:ext uri="{FF2B5EF4-FFF2-40B4-BE49-F238E27FC236}">
                <a16:creationId xmlns:a16="http://schemas.microsoft.com/office/drawing/2014/main" id="{457012BF-7610-4D08-BE54-762AFE13F334}"/>
              </a:ext>
            </a:extLst>
          </p:cNvPr>
          <p:cNvGrpSpPr>
            <a:grpSpLocks/>
          </p:cNvGrpSpPr>
          <p:nvPr/>
        </p:nvGrpSpPr>
        <p:grpSpPr bwMode="auto">
          <a:xfrm>
            <a:off x="1257300" y="1162050"/>
            <a:ext cx="668338" cy="1450975"/>
            <a:chOff x="18505005" y="20036790"/>
            <a:chExt cx="668487" cy="1897467"/>
          </a:xfrm>
        </p:grpSpPr>
        <p:sp>
          <p:nvSpPr>
            <p:cNvPr id="6168" name="Line 7">
              <a:extLst>
                <a:ext uri="{FF2B5EF4-FFF2-40B4-BE49-F238E27FC236}">
                  <a16:creationId xmlns:a16="http://schemas.microsoft.com/office/drawing/2014/main" id="{37A023D1-255D-4064-9CCA-5DD0C22C433B}"/>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9" name="Text Box 8">
              <a:extLst>
                <a:ext uri="{FF2B5EF4-FFF2-40B4-BE49-F238E27FC236}">
                  <a16:creationId xmlns:a16="http://schemas.microsoft.com/office/drawing/2014/main" id="{F9CDBF4D-9B54-4439-A8AB-F3563CC6E61F}"/>
                </a:ext>
              </a:extLst>
            </p:cNvPr>
            <p:cNvSpPr txBox="1">
              <a:spLocks noChangeArrowheads="1"/>
            </p:cNvSpPr>
            <p:nvPr/>
          </p:nvSpPr>
          <p:spPr bwMode="auto">
            <a:xfrm>
              <a:off x="18505005" y="21419906"/>
              <a:ext cx="668487" cy="514351"/>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King  Solomon</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1318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4" name="Line 44">
            <a:extLst>
              <a:ext uri="{FF2B5EF4-FFF2-40B4-BE49-F238E27FC236}">
                <a16:creationId xmlns:a16="http://schemas.microsoft.com/office/drawing/2014/main" id="{1E1B627D-16FB-44BB-AD11-4A14F43DAD7F}"/>
              </a:ext>
            </a:extLst>
          </p:cNvPr>
          <p:cNvSpPr>
            <a:spLocks noChangeShapeType="1"/>
          </p:cNvSpPr>
          <p:nvPr/>
        </p:nvSpPr>
        <p:spPr bwMode="auto">
          <a:xfrm flipH="1" flipV="1">
            <a:off x="3886200" y="1060450"/>
            <a:ext cx="2936875" cy="49911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Line 2">
            <a:extLst>
              <a:ext uri="{FF2B5EF4-FFF2-40B4-BE49-F238E27FC236}">
                <a16:creationId xmlns:a16="http://schemas.microsoft.com/office/drawing/2014/main" id="{A104E0EA-8F2A-4F97-8A7F-DD5E1C5F797B}"/>
              </a:ext>
            </a:extLst>
          </p:cNvPr>
          <p:cNvSpPr>
            <a:spLocks noChangeShapeType="1"/>
          </p:cNvSpPr>
          <p:nvPr/>
        </p:nvSpPr>
        <p:spPr bwMode="auto">
          <a:xfrm>
            <a:off x="457200" y="1025525"/>
            <a:ext cx="822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20" name="Group 3">
            <a:extLst>
              <a:ext uri="{FF2B5EF4-FFF2-40B4-BE49-F238E27FC236}">
                <a16:creationId xmlns:a16="http://schemas.microsoft.com/office/drawing/2014/main" id="{2497E474-9831-467D-8CA7-67CDC11A748D}"/>
              </a:ext>
            </a:extLst>
          </p:cNvPr>
          <p:cNvGrpSpPr>
            <a:grpSpLocks/>
          </p:cNvGrpSpPr>
          <p:nvPr/>
        </p:nvGrpSpPr>
        <p:grpSpPr bwMode="auto">
          <a:xfrm>
            <a:off x="6629400" y="933450"/>
            <a:ext cx="593725" cy="2365375"/>
            <a:chOff x="26289000" y="20059650"/>
            <a:chExt cx="594360" cy="2366010"/>
          </a:xfrm>
        </p:grpSpPr>
        <p:sp>
          <p:nvSpPr>
            <p:cNvPr id="9259" name="Line 4">
              <a:extLst>
                <a:ext uri="{FF2B5EF4-FFF2-40B4-BE49-F238E27FC236}">
                  <a16:creationId xmlns:a16="http://schemas.microsoft.com/office/drawing/2014/main" id="{634BF338-CA34-4855-89B8-9BD2956181D4}"/>
                </a:ext>
              </a:extLst>
            </p:cNvPr>
            <p:cNvSpPr>
              <a:spLocks noChangeShapeType="1"/>
            </p:cNvSpPr>
            <p:nvPr/>
          </p:nvSpPr>
          <p:spPr bwMode="auto">
            <a:xfrm>
              <a:off x="26597610" y="2005965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60" name="Text Box 5">
              <a:extLst>
                <a:ext uri="{FF2B5EF4-FFF2-40B4-BE49-F238E27FC236}">
                  <a16:creationId xmlns:a16="http://schemas.microsoft.com/office/drawing/2014/main" id="{B3A036BD-0257-4568-B147-D4B3E1D102D2}"/>
                </a:ext>
              </a:extLst>
            </p:cNvPr>
            <p:cNvSpPr txBox="1">
              <a:spLocks noChangeArrowheads="1"/>
            </p:cNvSpPr>
            <p:nvPr/>
          </p:nvSpPr>
          <p:spPr bwMode="auto">
            <a:xfrm>
              <a:off x="26289000" y="21568410"/>
              <a:ext cx="594360" cy="8572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Last Prophet speaks…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Malachi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221" name="Group 6">
            <a:extLst>
              <a:ext uri="{FF2B5EF4-FFF2-40B4-BE49-F238E27FC236}">
                <a16:creationId xmlns:a16="http://schemas.microsoft.com/office/drawing/2014/main" id="{6510C28E-220D-48E5-97DB-ECB2A4F36B17}"/>
              </a:ext>
            </a:extLst>
          </p:cNvPr>
          <p:cNvGrpSpPr>
            <a:grpSpLocks/>
          </p:cNvGrpSpPr>
          <p:nvPr/>
        </p:nvGrpSpPr>
        <p:grpSpPr bwMode="auto">
          <a:xfrm>
            <a:off x="1028700" y="1219200"/>
            <a:ext cx="514350" cy="2022475"/>
            <a:chOff x="18579465" y="20036790"/>
            <a:chExt cx="514350" cy="2023110"/>
          </a:xfrm>
        </p:grpSpPr>
        <p:sp>
          <p:nvSpPr>
            <p:cNvPr id="9257" name="Line 7">
              <a:extLst>
                <a:ext uri="{FF2B5EF4-FFF2-40B4-BE49-F238E27FC236}">
                  <a16:creationId xmlns:a16="http://schemas.microsoft.com/office/drawing/2014/main" id="{745DB923-AFE9-457E-AFCC-CACE09C8800F}"/>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8" name="Text Box 8">
              <a:extLst>
                <a:ext uri="{FF2B5EF4-FFF2-40B4-BE49-F238E27FC236}">
                  <a16:creationId xmlns:a16="http://schemas.microsoft.com/office/drawing/2014/main" id="{9CFD3D5C-5A94-4F6B-932A-F4DFA1B5FF16}"/>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David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22" name="Line 9">
            <a:extLst>
              <a:ext uri="{FF2B5EF4-FFF2-40B4-BE49-F238E27FC236}">
                <a16:creationId xmlns:a16="http://schemas.microsoft.com/office/drawing/2014/main" id="{B6B5F04A-2108-4C4E-BA3F-471F953A4874}"/>
              </a:ext>
            </a:extLst>
          </p:cNvPr>
          <p:cNvSpPr>
            <a:spLocks noChangeShapeType="1"/>
          </p:cNvSpPr>
          <p:nvPr/>
        </p:nvSpPr>
        <p:spPr bwMode="auto">
          <a:xfrm>
            <a:off x="4286250" y="11620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3" name="Text Box 10">
            <a:extLst>
              <a:ext uri="{FF2B5EF4-FFF2-40B4-BE49-F238E27FC236}">
                <a16:creationId xmlns:a16="http://schemas.microsoft.com/office/drawing/2014/main" id="{6BE78378-B5E6-4414-8CCF-7B1BDF016AE7}"/>
              </a:ext>
            </a:extLst>
          </p:cNvPr>
          <p:cNvSpPr txBox="1">
            <a:spLocks noChangeArrowheads="1"/>
          </p:cNvSpPr>
          <p:nvPr/>
        </p:nvSpPr>
        <p:spPr bwMode="auto">
          <a:xfrm>
            <a:off x="3886200" y="2670175"/>
            <a:ext cx="85725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Babylon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4" name="Line 11">
            <a:extLst>
              <a:ext uri="{FF2B5EF4-FFF2-40B4-BE49-F238E27FC236}">
                <a16:creationId xmlns:a16="http://schemas.microsoft.com/office/drawing/2014/main" id="{E3448B77-AAD0-4ACE-9BB6-AC50C4160BD4}"/>
              </a:ext>
            </a:extLst>
          </p:cNvPr>
          <p:cNvSpPr>
            <a:spLocks noChangeShapeType="1"/>
          </p:cNvSpPr>
          <p:nvPr/>
        </p:nvSpPr>
        <p:spPr bwMode="auto">
          <a:xfrm>
            <a:off x="1943100" y="12763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5" name="Text Box 12">
            <a:extLst>
              <a:ext uri="{FF2B5EF4-FFF2-40B4-BE49-F238E27FC236}">
                <a16:creationId xmlns:a16="http://schemas.microsoft.com/office/drawing/2014/main" id="{B627FE32-9F4D-40BB-A6BD-62CF6FA62C14}"/>
              </a:ext>
            </a:extLst>
          </p:cNvPr>
          <p:cNvSpPr txBox="1">
            <a:spLocks noChangeArrowheads="1"/>
          </p:cNvSpPr>
          <p:nvPr/>
        </p:nvSpPr>
        <p:spPr bwMode="auto">
          <a:xfrm>
            <a:off x="1600200" y="2727325"/>
            <a:ext cx="80010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Kingdom  divides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26" name="Group 13">
            <a:extLst>
              <a:ext uri="{FF2B5EF4-FFF2-40B4-BE49-F238E27FC236}">
                <a16:creationId xmlns:a16="http://schemas.microsoft.com/office/drawing/2014/main" id="{93B1025C-0AC2-46E5-8AC8-A9D8972DAF0B}"/>
              </a:ext>
            </a:extLst>
          </p:cNvPr>
          <p:cNvGrpSpPr>
            <a:grpSpLocks/>
          </p:cNvGrpSpPr>
          <p:nvPr/>
        </p:nvGrpSpPr>
        <p:grpSpPr bwMode="auto">
          <a:xfrm>
            <a:off x="549275" y="1219200"/>
            <a:ext cx="514350" cy="2022475"/>
            <a:chOff x="18579465" y="20036790"/>
            <a:chExt cx="514350" cy="2023110"/>
          </a:xfrm>
        </p:grpSpPr>
        <p:sp>
          <p:nvSpPr>
            <p:cNvPr id="9255" name="Line 14">
              <a:extLst>
                <a:ext uri="{FF2B5EF4-FFF2-40B4-BE49-F238E27FC236}">
                  <a16:creationId xmlns:a16="http://schemas.microsoft.com/office/drawing/2014/main" id="{792D088E-44E1-4588-9AE0-11A8EEBAD1CF}"/>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6" name="Text Box 15">
              <a:extLst>
                <a:ext uri="{FF2B5EF4-FFF2-40B4-BE49-F238E27FC236}">
                  <a16:creationId xmlns:a16="http://schemas.microsoft.com/office/drawing/2014/main" id="{7ECDA71F-3817-48FC-9002-05A80B91E310}"/>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Saul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227" name="Group 16">
            <a:extLst>
              <a:ext uri="{FF2B5EF4-FFF2-40B4-BE49-F238E27FC236}">
                <a16:creationId xmlns:a16="http://schemas.microsoft.com/office/drawing/2014/main" id="{83DCC1C2-3826-43C6-B2C7-2AC067997A87}"/>
              </a:ext>
            </a:extLst>
          </p:cNvPr>
          <p:cNvGrpSpPr>
            <a:grpSpLocks/>
          </p:cNvGrpSpPr>
          <p:nvPr/>
        </p:nvGrpSpPr>
        <p:grpSpPr bwMode="auto">
          <a:xfrm>
            <a:off x="4743450" y="1162050"/>
            <a:ext cx="514350" cy="2022475"/>
            <a:chOff x="18579465" y="20036790"/>
            <a:chExt cx="514350" cy="2023110"/>
          </a:xfrm>
        </p:grpSpPr>
        <p:sp>
          <p:nvSpPr>
            <p:cNvPr id="9253" name="Line 17">
              <a:extLst>
                <a:ext uri="{FF2B5EF4-FFF2-40B4-BE49-F238E27FC236}">
                  <a16:creationId xmlns:a16="http://schemas.microsoft.com/office/drawing/2014/main" id="{E4231964-EC9F-437C-BCF1-3275D5A46C76}"/>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4" name="Text Box 18">
              <a:extLst>
                <a:ext uri="{FF2B5EF4-FFF2-40B4-BE49-F238E27FC236}">
                  <a16:creationId xmlns:a16="http://schemas.microsoft.com/office/drawing/2014/main" id="{B39BC6CA-973A-45D2-BE81-130D1443E0A6}"/>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Return from Exile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28" name="Line 19">
            <a:extLst>
              <a:ext uri="{FF2B5EF4-FFF2-40B4-BE49-F238E27FC236}">
                <a16:creationId xmlns:a16="http://schemas.microsoft.com/office/drawing/2014/main" id="{CEC79620-6904-4EE3-B2E0-EBEB3A9A6739}"/>
              </a:ext>
            </a:extLst>
          </p:cNvPr>
          <p:cNvSpPr>
            <a:spLocks noChangeShapeType="1"/>
          </p:cNvSpPr>
          <p:nvPr/>
        </p:nvSpPr>
        <p:spPr bwMode="auto">
          <a:xfrm>
            <a:off x="42862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9" name="Line 20">
            <a:extLst>
              <a:ext uri="{FF2B5EF4-FFF2-40B4-BE49-F238E27FC236}">
                <a16:creationId xmlns:a16="http://schemas.microsoft.com/office/drawing/2014/main" id="{767A7876-86E7-4D53-89A5-CF437EF5704D}"/>
              </a:ext>
            </a:extLst>
          </p:cNvPr>
          <p:cNvSpPr>
            <a:spLocks noChangeShapeType="1"/>
          </p:cNvSpPr>
          <p:nvPr/>
        </p:nvSpPr>
        <p:spPr bwMode="auto">
          <a:xfrm>
            <a:off x="49720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0" name="Line 21">
            <a:extLst>
              <a:ext uri="{FF2B5EF4-FFF2-40B4-BE49-F238E27FC236}">
                <a16:creationId xmlns:a16="http://schemas.microsoft.com/office/drawing/2014/main" id="{859CA577-9277-4B16-AFBD-7DC72E24A6D2}"/>
              </a:ext>
            </a:extLst>
          </p:cNvPr>
          <p:cNvSpPr>
            <a:spLocks noChangeShapeType="1"/>
          </p:cNvSpPr>
          <p:nvPr/>
        </p:nvSpPr>
        <p:spPr bwMode="auto">
          <a:xfrm>
            <a:off x="125730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1" name="Text Box 22">
            <a:extLst>
              <a:ext uri="{FF2B5EF4-FFF2-40B4-BE49-F238E27FC236}">
                <a16:creationId xmlns:a16="http://schemas.microsoft.com/office/drawing/2014/main" id="{CC7716A1-877B-4887-AA23-363E120039F7}"/>
              </a:ext>
            </a:extLst>
          </p:cNvPr>
          <p:cNvSpPr txBox="1">
            <a:spLocks noChangeArrowheads="1"/>
          </p:cNvSpPr>
          <p:nvPr/>
        </p:nvSpPr>
        <p:spPr bwMode="auto">
          <a:xfrm>
            <a:off x="228600" y="533400"/>
            <a:ext cx="807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1000 B.C. 			   	 600 B.C.	530 B.C.		400 B.C.</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3" name="AutoShape 23">
            <a:extLst>
              <a:ext uri="{FF2B5EF4-FFF2-40B4-BE49-F238E27FC236}">
                <a16:creationId xmlns:a16="http://schemas.microsoft.com/office/drawing/2014/main" id="{AB7D90C5-A4D6-4118-81BC-DF118E44DE60}"/>
              </a:ext>
            </a:extLst>
          </p:cNvPr>
          <p:cNvSpPr>
            <a:spLocks/>
          </p:cNvSpPr>
          <p:nvPr/>
        </p:nvSpPr>
        <p:spPr bwMode="auto">
          <a:xfrm rot="-5400000">
            <a:off x="2000250" y="1504950"/>
            <a:ext cx="914400" cy="4457700"/>
          </a:xfrm>
          <a:prstGeom prst="leftBrace">
            <a:avLst>
              <a:gd name="adj1" fmla="val 40625"/>
              <a:gd name="adj2" fmla="val 69287"/>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3" name="Line 24">
            <a:extLst>
              <a:ext uri="{FF2B5EF4-FFF2-40B4-BE49-F238E27FC236}">
                <a16:creationId xmlns:a16="http://schemas.microsoft.com/office/drawing/2014/main" id="{D4965E10-A74C-422D-8EF3-235A8021888F}"/>
              </a:ext>
            </a:extLst>
          </p:cNvPr>
          <p:cNvSpPr>
            <a:spLocks noChangeShapeType="1"/>
          </p:cNvSpPr>
          <p:nvPr/>
        </p:nvSpPr>
        <p:spPr bwMode="auto">
          <a:xfrm>
            <a:off x="1943100" y="1504950"/>
            <a:ext cx="200025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5" name="AutoShape 25">
            <a:extLst>
              <a:ext uri="{FF2B5EF4-FFF2-40B4-BE49-F238E27FC236}">
                <a16:creationId xmlns:a16="http://schemas.microsoft.com/office/drawing/2014/main" id="{B6176378-514F-4671-9540-3658B4E698D9}"/>
              </a:ext>
            </a:extLst>
          </p:cNvPr>
          <p:cNvSpPr>
            <a:spLocks/>
          </p:cNvSpPr>
          <p:nvPr/>
        </p:nvSpPr>
        <p:spPr bwMode="auto">
          <a:xfrm rot="-5400000">
            <a:off x="628650" y="3390900"/>
            <a:ext cx="1143000" cy="914400"/>
          </a:xfrm>
          <a:prstGeom prst="leftBrace">
            <a:avLst>
              <a:gd name="adj1" fmla="val 8333"/>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5" name="Text Box 26">
            <a:extLst>
              <a:ext uri="{FF2B5EF4-FFF2-40B4-BE49-F238E27FC236}">
                <a16:creationId xmlns:a16="http://schemas.microsoft.com/office/drawing/2014/main" id="{B1E483EA-7465-4AA9-9622-BCD6949D2119}"/>
              </a:ext>
            </a:extLst>
          </p:cNvPr>
          <p:cNvSpPr txBox="1">
            <a:spLocks noChangeArrowheads="1"/>
          </p:cNvSpPr>
          <p:nvPr/>
        </p:nvSpPr>
        <p:spPr bwMode="auto">
          <a:xfrm>
            <a:off x="2057400" y="127635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Northern Kingdom (Israel)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6" name="Text Box 27">
            <a:extLst>
              <a:ext uri="{FF2B5EF4-FFF2-40B4-BE49-F238E27FC236}">
                <a16:creationId xmlns:a16="http://schemas.microsoft.com/office/drawing/2014/main" id="{D4F7DA5E-96A8-4E19-8E02-3FD4ACD046B1}"/>
              </a:ext>
            </a:extLst>
          </p:cNvPr>
          <p:cNvSpPr txBox="1">
            <a:spLocks noChangeArrowheads="1"/>
          </p:cNvSpPr>
          <p:nvPr/>
        </p:nvSpPr>
        <p:spPr bwMode="auto">
          <a:xfrm>
            <a:off x="2114550" y="76200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Southern Kingdom (Judah)</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7" name="Text Box 28">
            <a:extLst>
              <a:ext uri="{FF2B5EF4-FFF2-40B4-BE49-F238E27FC236}">
                <a16:creationId xmlns:a16="http://schemas.microsoft.com/office/drawing/2014/main" id="{135160E6-4A09-4941-BE93-D7B8657DBA27}"/>
              </a:ext>
            </a:extLst>
          </p:cNvPr>
          <p:cNvSpPr txBox="1">
            <a:spLocks noChangeArrowheads="1"/>
          </p:cNvSpPr>
          <p:nvPr/>
        </p:nvSpPr>
        <p:spPr bwMode="auto">
          <a:xfrm>
            <a:off x="3257550" y="1562100"/>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Assyria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9" name="AutoShape 29">
            <a:extLst>
              <a:ext uri="{FF2B5EF4-FFF2-40B4-BE49-F238E27FC236}">
                <a16:creationId xmlns:a16="http://schemas.microsoft.com/office/drawing/2014/main" id="{DE684DBB-7FDD-40B1-AA6C-5D0570DEA25D}"/>
              </a:ext>
            </a:extLst>
          </p:cNvPr>
          <p:cNvSpPr>
            <a:spLocks/>
          </p:cNvSpPr>
          <p:nvPr/>
        </p:nvSpPr>
        <p:spPr bwMode="auto">
          <a:xfrm rot="-5400000">
            <a:off x="5543550" y="2705100"/>
            <a:ext cx="1143000" cy="2057400"/>
          </a:xfrm>
          <a:prstGeom prst="leftBrace">
            <a:avLst>
              <a:gd name="adj1" fmla="val 15000"/>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9" name="Line 30">
            <a:extLst>
              <a:ext uri="{FF2B5EF4-FFF2-40B4-BE49-F238E27FC236}">
                <a16:creationId xmlns:a16="http://schemas.microsoft.com/office/drawing/2014/main" id="{B2E73946-75F3-48E1-BE3D-D3FD3AB65C3A}"/>
              </a:ext>
            </a:extLst>
          </p:cNvPr>
          <p:cNvSpPr>
            <a:spLocks noChangeShapeType="1"/>
          </p:cNvSpPr>
          <p:nvPr/>
        </p:nvSpPr>
        <p:spPr bwMode="auto">
          <a:xfrm>
            <a:off x="6915150" y="7048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1" name="AutoShape 31">
            <a:extLst>
              <a:ext uri="{FF2B5EF4-FFF2-40B4-BE49-F238E27FC236}">
                <a16:creationId xmlns:a16="http://schemas.microsoft.com/office/drawing/2014/main" id="{AA87D710-27DB-4077-A61A-F83FA17FF9D3}"/>
              </a:ext>
            </a:extLst>
          </p:cNvPr>
          <p:cNvSpPr>
            <a:spLocks/>
          </p:cNvSpPr>
          <p:nvPr/>
        </p:nvSpPr>
        <p:spPr bwMode="auto">
          <a:xfrm rot="-5400000">
            <a:off x="7543800" y="2876550"/>
            <a:ext cx="1143000" cy="1714500"/>
          </a:xfrm>
          <a:prstGeom prst="leftBrace">
            <a:avLst>
              <a:gd name="adj1" fmla="val 12500"/>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2" name="Text Box 32">
            <a:extLst>
              <a:ext uri="{FF2B5EF4-FFF2-40B4-BE49-F238E27FC236}">
                <a16:creationId xmlns:a16="http://schemas.microsoft.com/office/drawing/2014/main" id="{BC45ED51-B18A-4272-8C50-9A465EA17FF0}"/>
              </a:ext>
            </a:extLst>
          </p:cNvPr>
          <p:cNvSpPr txBox="1">
            <a:spLocks noChangeArrowheads="1"/>
          </p:cNvSpPr>
          <p:nvPr/>
        </p:nvSpPr>
        <p:spPr bwMode="auto">
          <a:xfrm>
            <a:off x="5086350" y="1333500"/>
            <a:ext cx="1200150" cy="74295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Daniel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Ezekiel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3" name="AutoShape 33">
            <a:extLst>
              <a:ext uri="{FF2B5EF4-FFF2-40B4-BE49-F238E27FC236}">
                <a16:creationId xmlns:a16="http://schemas.microsoft.com/office/drawing/2014/main" id="{633FD38A-81AA-4089-93DA-E7B2A4645977}"/>
              </a:ext>
            </a:extLst>
          </p:cNvPr>
          <p:cNvSpPr>
            <a:spLocks/>
          </p:cNvSpPr>
          <p:nvPr/>
        </p:nvSpPr>
        <p:spPr bwMode="auto">
          <a:xfrm>
            <a:off x="4743450" y="1276350"/>
            <a:ext cx="400050" cy="1028700"/>
          </a:xfrm>
          <a:prstGeom prst="leftBrace">
            <a:avLst>
              <a:gd name="adj1" fmla="val 21429"/>
              <a:gd name="adj2" fmla="val 50000"/>
            </a:avLst>
          </a:prstGeom>
          <a:noFill/>
          <a:ln w="38100">
            <a:solidFill>
              <a:srgbClr val="000000"/>
            </a:solidFill>
            <a:round/>
            <a:headEnd/>
            <a:tailEnd/>
          </a:ln>
          <a:effec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38100">
                <a:solidFill>
                  <a:srgbClr val="000000"/>
                </a:solidFill>
              </a:ln>
              <a:solidFill>
                <a:srgbClr val="000000"/>
              </a:solidFill>
              <a:effectLst/>
              <a:uLnTx/>
              <a:uFillTx/>
              <a:latin typeface="Arial" panose="020B0604020202020204" pitchFamily="34" charset="0"/>
              <a:ea typeface="+mn-ea"/>
              <a:cs typeface="+mn-cs"/>
            </a:endParaRPr>
          </a:p>
        </p:txBody>
      </p:sp>
      <p:sp>
        <p:nvSpPr>
          <p:cNvPr id="9243" name="WordArt 34" descr="Between&#10;the Testiments">
            <a:extLst>
              <a:ext uri="{FF2B5EF4-FFF2-40B4-BE49-F238E27FC236}">
                <a16:creationId xmlns:a16="http://schemas.microsoft.com/office/drawing/2014/main" id="{D352D35B-218E-4B47-9B83-3F680C5FF970}"/>
              </a:ext>
            </a:extLst>
          </p:cNvPr>
          <p:cNvSpPr>
            <a:spLocks noChangeArrowheads="1" noChangeShapeType="1" noTextEdit="1"/>
          </p:cNvSpPr>
          <p:nvPr/>
        </p:nvSpPr>
        <p:spPr bwMode="auto">
          <a:xfrm>
            <a:off x="7029450" y="1276350"/>
            <a:ext cx="165735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Between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the Testiments</a:t>
            </a:r>
          </a:p>
        </p:txBody>
      </p:sp>
      <p:sp>
        <p:nvSpPr>
          <p:cNvPr id="9244" name="Line 35">
            <a:extLst>
              <a:ext uri="{FF2B5EF4-FFF2-40B4-BE49-F238E27FC236}">
                <a16:creationId xmlns:a16="http://schemas.microsoft.com/office/drawing/2014/main" id="{FB30E55A-1D2B-4102-885A-E262D7706D96}"/>
              </a:ext>
            </a:extLst>
          </p:cNvPr>
          <p:cNvSpPr>
            <a:spLocks noChangeShapeType="1"/>
          </p:cNvSpPr>
          <p:nvPr/>
        </p:nvSpPr>
        <p:spPr bwMode="auto">
          <a:xfrm>
            <a:off x="8686800" y="304800"/>
            <a:ext cx="0" cy="7207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5" name="Line 36">
            <a:extLst>
              <a:ext uri="{FF2B5EF4-FFF2-40B4-BE49-F238E27FC236}">
                <a16:creationId xmlns:a16="http://schemas.microsoft.com/office/drawing/2014/main" id="{8EEE61E4-DF6C-414D-8041-8FE83232BFFF}"/>
              </a:ext>
            </a:extLst>
          </p:cNvPr>
          <p:cNvSpPr>
            <a:spLocks noChangeShapeType="1"/>
          </p:cNvSpPr>
          <p:nvPr/>
        </p:nvSpPr>
        <p:spPr bwMode="auto">
          <a:xfrm>
            <a:off x="8458200" y="533400"/>
            <a:ext cx="4572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7" name="Text Box 37">
            <a:extLst>
              <a:ext uri="{FF2B5EF4-FFF2-40B4-BE49-F238E27FC236}">
                <a16:creationId xmlns:a16="http://schemas.microsoft.com/office/drawing/2014/main" id="{80F7812D-936B-46AD-A641-185A356ED37D}"/>
              </a:ext>
            </a:extLst>
          </p:cNvPr>
          <p:cNvSpPr txBox="1">
            <a:spLocks noChangeArrowheads="1"/>
          </p:cNvSpPr>
          <p:nvPr/>
        </p:nvSpPr>
        <p:spPr bwMode="auto">
          <a:xfrm>
            <a:off x="2514600" y="4495800"/>
            <a:ext cx="2343150" cy="114300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&amp; 2 Samuel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1&amp; 2 Kings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&amp; 2 Chronicles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8" name="Text Box 38">
            <a:extLst>
              <a:ext uri="{FF2B5EF4-FFF2-40B4-BE49-F238E27FC236}">
                <a16:creationId xmlns:a16="http://schemas.microsoft.com/office/drawing/2014/main" id="{8CCCE951-D64C-4FB5-8F51-92B96D1EB4F5}"/>
              </a:ext>
            </a:extLst>
          </p:cNvPr>
          <p:cNvSpPr txBox="1">
            <a:spLocks noChangeArrowheads="1"/>
          </p:cNvSpPr>
          <p:nvPr/>
        </p:nvSpPr>
        <p:spPr bwMode="auto">
          <a:xfrm>
            <a:off x="57150" y="4495800"/>
            <a:ext cx="2400300" cy="148590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Song of Songs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Psalms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Proverbs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Ecclesiastes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9" name="Text Box 39">
            <a:extLst>
              <a:ext uri="{FF2B5EF4-FFF2-40B4-BE49-F238E27FC236}">
                <a16:creationId xmlns:a16="http://schemas.microsoft.com/office/drawing/2014/main" id="{515FC4F3-D258-462A-8860-BDCD9C86F621}"/>
              </a:ext>
            </a:extLst>
          </p:cNvPr>
          <p:cNvSpPr txBox="1">
            <a:spLocks noChangeArrowheads="1"/>
          </p:cNvSpPr>
          <p:nvPr/>
        </p:nvSpPr>
        <p:spPr bwMode="auto">
          <a:xfrm>
            <a:off x="7620000" y="4438650"/>
            <a:ext cx="1524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Apocrypha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60" name="Text Box 40">
            <a:extLst>
              <a:ext uri="{FF2B5EF4-FFF2-40B4-BE49-F238E27FC236}">
                <a16:creationId xmlns:a16="http://schemas.microsoft.com/office/drawing/2014/main" id="{7597D831-48C7-44AD-98F4-0A2AD1A521A3}"/>
              </a:ext>
            </a:extLst>
          </p:cNvPr>
          <p:cNvSpPr txBox="1">
            <a:spLocks noChangeArrowheads="1"/>
          </p:cNvSpPr>
          <p:nvPr/>
        </p:nvSpPr>
        <p:spPr bwMode="auto">
          <a:xfrm>
            <a:off x="5200650" y="4438650"/>
            <a:ext cx="2457450" cy="10858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Ezra, Nehemiah, Esther, Malachi,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Haggai, Zechariah</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1" name="Text Box 41">
            <a:extLst>
              <a:ext uri="{FF2B5EF4-FFF2-40B4-BE49-F238E27FC236}">
                <a16:creationId xmlns:a16="http://schemas.microsoft.com/office/drawing/2014/main" id="{5D326BA2-81C5-4EAE-98D9-C00B5F85C19D}"/>
              </a:ext>
            </a:extLst>
          </p:cNvPr>
          <p:cNvSpPr txBox="1">
            <a:spLocks noChangeArrowheads="1"/>
          </p:cNvSpPr>
          <p:nvPr/>
        </p:nvSpPr>
        <p:spPr bwMode="auto">
          <a:xfrm>
            <a:off x="57150" y="6051550"/>
            <a:ext cx="2000250" cy="57150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Amos, Hosea,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2" name="Line 42">
            <a:extLst>
              <a:ext uri="{FF2B5EF4-FFF2-40B4-BE49-F238E27FC236}">
                <a16:creationId xmlns:a16="http://schemas.microsoft.com/office/drawing/2014/main" id="{7A7390B6-5828-4047-BC4D-B72B68C1A8CC}"/>
              </a:ext>
            </a:extLst>
          </p:cNvPr>
          <p:cNvSpPr>
            <a:spLocks noChangeShapeType="1"/>
          </p:cNvSpPr>
          <p:nvPr/>
        </p:nvSpPr>
        <p:spPr bwMode="auto">
          <a:xfrm flipV="1">
            <a:off x="2057400" y="1536700"/>
            <a:ext cx="914400" cy="45148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3" name="Text Box 43">
            <a:extLst>
              <a:ext uri="{FF2B5EF4-FFF2-40B4-BE49-F238E27FC236}">
                <a16:creationId xmlns:a16="http://schemas.microsoft.com/office/drawing/2014/main" id="{3F3E583A-7F58-4366-B58D-EB554964DACF}"/>
              </a:ext>
            </a:extLst>
          </p:cNvPr>
          <p:cNvSpPr txBox="1">
            <a:spLocks noChangeArrowheads="1"/>
          </p:cNvSpPr>
          <p:nvPr/>
        </p:nvSpPr>
        <p:spPr bwMode="auto">
          <a:xfrm>
            <a:off x="3600450" y="6051550"/>
            <a:ext cx="5543550" cy="800100"/>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Joel, Isaiah, Micah, Zephaniah, Jeremiah, Habakkuk, Lamentations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Text Box 8">
            <a:extLst>
              <a:ext uri="{FF2B5EF4-FFF2-40B4-BE49-F238E27FC236}">
                <a16:creationId xmlns:a16="http://schemas.microsoft.com/office/drawing/2014/main" id="{F23BC234-9CA0-43CE-9733-80B5C125CD65}"/>
              </a:ext>
            </a:extLst>
          </p:cNvPr>
          <p:cNvSpPr txBox="1">
            <a:spLocks noChangeArrowheads="1"/>
          </p:cNvSpPr>
          <p:nvPr/>
        </p:nvSpPr>
        <p:spPr bwMode="auto">
          <a:xfrm>
            <a:off x="1257300" y="2219706"/>
            <a:ext cx="668338" cy="393319"/>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King  Solomon</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P spid="5145" grpId="0" animBg="1"/>
      <p:bldP spid="5149" grpId="0" animBg="1"/>
      <p:bldP spid="5151" grpId="0" animBg="1"/>
      <p:bldP spid="5152" grpId="0" animBg="1"/>
      <p:bldP spid="5153" grpId="0" animBg="1"/>
      <p:bldP spid="5157" grpId="0" animBg="1"/>
      <p:bldP spid="5158" grpId="0" animBg="1"/>
      <p:bldP spid="5159" grpId="0"/>
      <p:bldP spid="5160" grpId="0" animBg="1"/>
      <p:bldP spid="5161" grpId="0" animBg="1"/>
      <p:bldP spid="51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2A83-1B8C-4281-B208-2B5CCB3F4EDC}"/>
              </a:ext>
            </a:extLst>
          </p:cNvPr>
          <p:cNvSpPr>
            <a:spLocks noGrp="1"/>
          </p:cNvSpPr>
          <p:nvPr>
            <p:ph type="title"/>
          </p:nvPr>
        </p:nvSpPr>
        <p:spPr/>
        <p:txBody>
          <a:bodyPr/>
          <a:lstStyle/>
          <a:p>
            <a:r>
              <a:rPr lang="en-US" dirty="0"/>
              <a:t>What is happening in America?</a:t>
            </a:r>
          </a:p>
        </p:txBody>
      </p:sp>
      <p:pic>
        <p:nvPicPr>
          <p:cNvPr id="5" name="Content Placeholder 4" descr="A large crowd of people outside a building&#10;&#10;Description automatically generated with low confidence">
            <a:extLst>
              <a:ext uri="{FF2B5EF4-FFF2-40B4-BE49-F238E27FC236}">
                <a16:creationId xmlns:a16="http://schemas.microsoft.com/office/drawing/2014/main" id="{91C34028-C306-4879-9232-9C72A25E512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8346" y="1462881"/>
            <a:ext cx="6827308" cy="5120481"/>
          </a:xfrm>
        </p:spPr>
      </p:pic>
    </p:spTree>
    <p:extLst>
      <p:ext uri="{BB962C8B-B14F-4D97-AF65-F5344CB8AC3E}">
        <p14:creationId xmlns:p14="http://schemas.microsoft.com/office/powerpoint/2010/main" val="3999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id="{3F0DE6F4-16D1-409E-B3A1-0B8091E4CD91}"/>
              </a:ext>
            </a:extLst>
          </p:cNvPr>
          <p:cNvSpPr>
            <a:spLocks noChangeShapeType="1"/>
          </p:cNvSpPr>
          <p:nvPr/>
        </p:nvSpPr>
        <p:spPr bwMode="auto">
          <a:xfrm>
            <a:off x="457200" y="1025525"/>
            <a:ext cx="822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243" name="Group 3">
            <a:extLst>
              <a:ext uri="{FF2B5EF4-FFF2-40B4-BE49-F238E27FC236}">
                <a16:creationId xmlns:a16="http://schemas.microsoft.com/office/drawing/2014/main" id="{6F3A6A73-10E8-4A8E-B668-379E48E2928B}"/>
              </a:ext>
            </a:extLst>
          </p:cNvPr>
          <p:cNvGrpSpPr>
            <a:grpSpLocks/>
          </p:cNvGrpSpPr>
          <p:nvPr/>
        </p:nvGrpSpPr>
        <p:grpSpPr bwMode="auto">
          <a:xfrm>
            <a:off x="6629400" y="933450"/>
            <a:ext cx="593725" cy="2365375"/>
            <a:chOff x="26289000" y="20059650"/>
            <a:chExt cx="594360" cy="2366010"/>
          </a:xfrm>
        </p:grpSpPr>
        <p:sp>
          <p:nvSpPr>
            <p:cNvPr id="10271" name="Line 4">
              <a:extLst>
                <a:ext uri="{FF2B5EF4-FFF2-40B4-BE49-F238E27FC236}">
                  <a16:creationId xmlns:a16="http://schemas.microsoft.com/office/drawing/2014/main" id="{640251C6-C5AC-456F-9E76-813F6BBEF96E}"/>
                </a:ext>
              </a:extLst>
            </p:cNvPr>
            <p:cNvSpPr>
              <a:spLocks noChangeShapeType="1"/>
            </p:cNvSpPr>
            <p:nvPr/>
          </p:nvSpPr>
          <p:spPr bwMode="auto">
            <a:xfrm>
              <a:off x="26597610" y="2005965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72" name="Text Box 5">
              <a:extLst>
                <a:ext uri="{FF2B5EF4-FFF2-40B4-BE49-F238E27FC236}">
                  <a16:creationId xmlns:a16="http://schemas.microsoft.com/office/drawing/2014/main" id="{4363155E-4433-4267-B4DA-FCDEA1ADCC85}"/>
                </a:ext>
              </a:extLst>
            </p:cNvPr>
            <p:cNvSpPr txBox="1">
              <a:spLocks noChangeArrowheads="1"/>
            </p:cNvSpPr>
            <p:nvPr/>
          </p:nvSpPr>
          <p:spPr bwMode="auto">
            <a:xfrm>
              <a:off x="26289000" y="21568410"/>
              <a:ext cx="594360" cy="8572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Last Prophet speaks…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Malachi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244" name="Group 6">
            <a:extLst>
              <a:ext uri="{FF2B5EF4-FFF2-40B4-BE49-F238E27FC236}">
                <a16:creationId xmlns:a16="http://schemas.microsoft.com/office/drawing/2014/main" id="{B66C3901-2431-4962-A0F2-AD5472994F47}"/>
              </a:ext>
            </a:extLst>
          </p:cNvPr>
          <p:cNvGrpSpPr>
            <a:grpSpLocks/>
          </p:cNvGrpSpPr>
          <p:nvPr/>
        </p:nvGrpSpPr>
        <p:grpSpPr bwMode="auto">
          <a:xfrm>
            <a:off x="1028700" y="1219200"/>
            <a:ext cx="514350" cy="2022475"/>
            <a:chOff x="18579465" y="20036790"/>
            <a:chExt cx="514350" cy="2023110"/>
          </a:xfrm>
        </p:grpSpPr>
        <p:sp>
          <p:nvSpPr>
            <p:cNvPr id="10269" name="Line 7">
              <a:extLst>
                <a:ext uri="{FF2B5EF4-FFF2-40B4-BE49-F238E27FC236}">
                  <a16:creationId xmlns:a16="http://schemas.microsoft.com/office/drawing/2014/main" id="{575B97C1-AE07-4D4C-A7FB-1118208B6B9D}"/>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70" name="Text Box 8">
              <a:extLst>
                <a:ext uri="{FF2B5EF4-FFF2-40B4-BE49-F238E27FC236}">
                  <a16:creationId xmlns:a16="http://schemas.microsoft.com/office/drawing/2014/main" id="{E347077A-3F44-44EC-8696-014C9EB442A5}"/>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David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245" name="Line 9">
            <a:extLst>
              <a:ext uri="{FF2B5EF4-FFF2-40B4-BE49-F238E27FC236}">
                <a16:creationId xmlns:a16="http://schemas.microsoft.com/office/drawing/2014/main" id="{0D9E569B-5215-433A-BC93-6835B8A684DB}"/>
              </a:ext>
            </a:extLst>
          </p:cNvPr>
          <p:cNvSpPr>
            <a:spLocks noChangeShapeType="1"/>
          </p:cNvSpPr>
          <p:nvPr/>
        </p:nvSpPr>
        <p:spPr bwMode="auto">
          <a:xfrm>
            <a:off x="4286250" y="11620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6" name="Text Box 10">
            <a:extLst>
              <a:ext uri="{FF2B5EF4-FFF2-40B4-BE49-F238E27FC236}">
                <a16:creationId xmlns:a16="http://schemas.microsoft.com/office/drawing/2014/main" id="{B3E4CD85-3E98-4599-8491-E55DBFBDF66C}"/>
              </a:ext>
            </a:extLst>
          </p:cNvPr>
          <p:cNvSpPr txBox="1">
            <a:spLocks noChangeArrowheads="1"/>
          </p:cNvSpPr>
          <p:nvPr/>
        </p:nvSpPr>
        <p:spPr bwMode="auto">
          <a:xfrm>
            <a:off x="3886200" y="2670175"/>
            <a:ext cx="857250" cy="514350"/>
          </a:xfrm>
          <a:prstGeom prst="rect">
            <a:avLst/>
          </a:prstGeom>
          <a:gradFill rotWithShape="1">
            <a:gsLst>
              <a:gs pos="0">
                <a:srgbClr val="FFFFFF"/>
              </a:gs>
              <a:gs pos="100000">
                <a:srgbClr val="0066FF"/>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Babylon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7" name="Line 11">
            <a:extLst>
              <a:ext uri="{FF2B5EF4-FFF2-40B4-BE49-F238E27FC236}">
                <a16:creationId xmlns:a16="http://schemas.microsoft.com/office/drawing/2014/main" id="{9BFF275E-B996-419F-B005-7A0BDBE027CF}"/>
              </a:ext>
            </a:extLst>
          </p:cNvPr>
          <p:cNvSpPr>
            <a:spLocks noChangeShapeType="1"/>
          </p:cNvSpPr>
          <p:nvPr/>
        </p:nvSpPr>
        <p:spPr bwMode="auto">
          <a:xfrm>
            <a:off x="1943100" y="1276350"/>
            <a:ext cx="0" cy="13366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8" name="Text Box 12">
            <a:extLst>
              <a:ext uri="{FF2B5EF4-FFF2-40B4-BE49-F238E27FC236}">
                <a16:creationId xmlns:a16="http://schemas.microsoft.com/office/drawing/2014/main" id="{3402A60E-41E5-45D3-80CF-EC6FBE2E2F26}"/>
              </a:ext>
            </a:extLst>
          </p:cNvPr>
          <p:cNvSpPr txBox="1">
            <a:spLocks noChangeArrowheads="1"/>
          </p:cNvSpPr>
          <p:nvPr/>
        </p:nvSpPr>
        <p:spPr bwMode="auto">
          <a:xfrm>
            <a:off x="1600200" y="2727325"/>
            <a:ext cx="80010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Kingdom  divides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249" name="Group 13">
            <a:extLst>
              <a:ext uri="{FF2B5EF4-FFF2-40B4-BE49-F238E27FC236}">
                <a16:creationId xmlns:a16="http://schemas.microsoft.com/office/drawing/2014/main" id="{5F8BF8F1-B601-4DEE-BD6A-3E32149058C2}"/>
              </a:ext>
            </a:extLst>
          </p:cNvPr>
          <p:cNvGrpSpPr>
            <a:grpSpLocks/>
          </p:cNvGrpSpPr>
          <p:nvPr/>
        </p:nvGrpSpPr>
        <p:grpSpPr bwMode="auto">
          <a:xfrm>
            <a:off x="549275" y="1219200"/>
            <a:ext cx="514350" cy="2022475"/>
            <a:chOff x="18579465" y="20036790"/>
            <a:chExt cx="514350" cy="2023110"/>
          </a:xfrm>
        </p:grpSpPr>
        <p:sp>
          <p:nvSpPr>
            <p:cNvPr id="10267" name="Line 14">
              <a:extLst>
                <a:ext uri="{FF2B5EF4-FFF2-40B4-BE49-F238E27FC236}">
                  <a16:creationId xmlns:a16="http://schemas.microsoft.com/office/drawing/2014/main" id="{FE5E5DC9-845D-41BB-98E7-AEC8A66DDFE2}"/>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8" name="Text Box 15">
              <a:extLst>
                <a:ext uri="{FF2B5EF4-FFF2-40B4-BE49-F238E27FC236}">
                  <a16:creationId xmlns:a16="http://schemas.microsoft.com/office/drawing/2014/main" id="{13AB6D24-5E25-4C19-9B9F-B4B53852F570}"/>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Saul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250" name="Group 16">
            <a:extLst>
              <a:ext uri="{FF2B5EF4-FFF2-40B4-BE49-F238E27FC236}">
                <a16:creationId xmlns:a16="http://schemas.microsoft.com/office/drawing/2014/main" id="{4EC476DE-E740-4E44-9CB0-185524184AD5}"/>
              </a:ext>
            </a:extLst>
          </p:cNvPr>
          <p:cNvGrpSpPr>
            <a:grpSpLocks/>
          </p:cNvGrpSpPr>
          <p:nvPr/>
        </p:nvGrpSpPr>
        <p:grpSpPr bwMode="auto">
          <a:xfrm>
            <a:off x="4743450" y="1162050"/>
            <a:ext cx="514350" cy="2022475"/>
            <a:chOff x="18579465" y="20036790"/>
            <a:chExt cx="514350" cy="2023110"/>
          </a:xfrm>
        </p:grpSpPr>
        <p:sp>
          <p:nvSpPr>
            <p:cNvPr id="10265" name="Line 17">
              <a:extLst>
                <a:ext uri="{FF2B5EF4-FFF2-40B4-BE49-F238E27FC236}">
                  <a16:creationId xmlns:a16="http://schemas.microsoft.com/office/drawing/2014/main" id="{94546D3A-676F-490E-9B55-FBEDB13D23D7}"/>
                </a:ext>
              </a:extLst>
            </p:cNvPr>
            <p:cNvSpPr>
              <a:spLocks noChangeShapeType="1"/>
            </p:cNvSpPr>
            <p:nvPr/>
          </p:nvSpPr>
          <p:spPr bwMode="auto">
            <a:xfrm>
              <a:off x="18808065" y="20036790"/>
              <a:ext cx="0" cy="13373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6" name="Text Box 18">
              <a:extLst>
                <a:ext uri="{FF2B5EF4-FFF2-40B4-BE49-F238E27FC236}">
                  <a16:creationId xmlns:a16="http://schemas.microsoft.com/office/drawing/2014/main" id="{52B588F3-C4C7-44E3-955D-612CE5E6CE38}"/>
                </a:ext>
              </a:extLst>
            </p:cNvPr>
            <p:cNvSpPr txBox="1">
              <a:spLocks noChangeArrowheads="1"/>
            </p:cNvSpPr>
            <p:nvPr/>
          </p:nvSpPr>
          <p:spPr bwMode="auto">
            <a:xfrm>
              <a:off x="18579465" y="21545550"/>
              <a:ext cx="514350" cy="514350"/>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Return from Exile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251" name="Line 19">
            <a:extLst>
              <a:ext uri="{FF2B5EF4-FFF2-40B4-BE49-F238E27FC236}">
                <a16:creationId xmlns:a16="http://schemas.microsoft.com/office/drawing/2014/main" id="{974310FA-3863-477F-B316-78929FE5D562}"/>
              </a:ext>
            </a:extLst>
          </p:cNvPr>
          <p:cNvSpPr>
            <a:spLocks noChangeShapeType="1"/>
          </p:cNvSpPr>
          <p:nvPr/>
        </p:nvSpPr>
        <p:spPr bwMode="auto">
          <a:xfrm>
            <a:off x="42862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2" name="Line 20">
            <a:extLst>
              <a:ext uri="{FF2B5EF4-FFF2-40B4-BE49-F238E27FC236}">
                <a16:creationId xmlns:a16="http://schemas.microsoft.com/office/drawing/2014/main" id="{1F87226C-07DA-488F-96D7-4532F4FDDCEE}"/>
              </a:ext>
            </a:extLst>
          </p:cNvPr>
          <p:cNvSpPr>
            <a:spLocks noChangeShapeType="1"/>
          </p:cNvSpPr>
          <p:nvPr/>
        </p:nvSpPr>
        <p:spPr bwMode="auto">
          <a:xfrm>
            <a:off x="497205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3" name="Line 21">
            <a:extLst>
              <a:ext uri="{FF2B5EF4-FFF2-40B4-BE49-F238E27FC236}">
                <a16:creationId xmlns:a16="http://schemas.microsoft.com/office/drawing/2014/main" id="{9726D579-12EB-4C9E-87D2-C046B151570D}"/>
              </a:ext>
            </a:extLst>
          </p:cNvPr>
          <p:cNvSpPr>
            <a:spLocks noChangeShapeType="1"/>
          </p:cNvSpPr>
          <p:nvPr/>
        </p:nvSpPr>
        <p:spPr bwMode="auto">
          <a:xfrm>
            <a:off x="1257300" y="796925"/>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4" name="Text Box 22">
            <a:extLst>
              <a:ext uri="{FF2B5EF4-FFF2-40B4-BE49-F238E27FC236}">
                <a16:creationId xmlns:a16="http://schemas.microsoft.com/office/drawing/2014/main" id="{58028AF8-7291-4AA7-9EFD-1B4013A8F9B0}"/>
              </a:ext>
            </a:extLst>
          </p:cNvPr>
          <p:cNvSpPr txBox="1">
            <a:spLocks noChangeArrowheads="1"/>
          </p:cNvSpPr>
          <p:nvPr/>
        </p:nvSpPr>
        <p:spPr bwMode="auto">
          <a:xfrm>
            <a:off x="228600" y="533400"/>
            <a:ext cx="807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1000 B.C. 			   	 600 B.C.	530 B.C.		400 B.C.</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5" name="Line 24">
            <a:extLst>
              <a:ext uri="{FF2B5EF4-FFF2-40B4-BE49-F238E27FC236}">
                <a16:creationId xmlns:a16="http://schemas.microsoft.com/office/drawing/2014/main" id="{8D0E07F1-4C16-471E-8B6E-6479BAA3EA3B}"/>
              </a:ext>
            </a:extLst>
          </p:cNvPr>
          <p:cNvSpPr>
            <a:spLocks noChangeShapeType="1"/>
          </p:cNvSpPr>
          <p:nvPr/>
        </p:nvSpPr>
        <p:spPr bwMode="auto">
          <a:xfrm>
            <a:off x="1943100" y="1504950"/>
            <a:ext cx="200025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6" name="Text Box 26">
            <a:extLst>
              <a:ext uri="{FF2B5EF4-FFF2-40B4-BE49-F238E27FC236}">
                <a16:creationId xmlns:a16="http://schemas.microsoft.com/office/drawing/2014/main" id="{3C90A75A-1DB0-4AC2-B193-9389A7C5DEDD}"/>
              </a:ext>
            </a:extLst>
          </p:cNvPr>
          <p:cNvSpPr txBox="1">
            <a:spLocks noChangeArrowheads="1"/>
          </p:cNvSpPr>
          <p:nvPr/>
        </p:nvSpPr>
        <p:spPr bwMode="auto">
          <a:xfrm>
            <a:off x="2057400" y="127635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Northern Kingdom (Israel)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7" name="Text Box 27">
            <a:extLst>
              <a:ext uri="{FF2B5EF4-FFF2-40B4-BE49-F238E27FC236}">
                <a16:creationId xmlns:a16="http://schemas.microsoft.com/office/drawing/2014/main" id="{DC67E2D9-1ABC-4FB0-BC79-BC41DA59EBF9}"/>
              </a:ext>
            </a:extLst>
          </p:cNvPr>
          <p:cNvSpPr txBox="1">
            <a:spLocks noChangeArrowheads="1"/>
          </p:cNvSpPr>
          <p:nvPr/>
        </p:nvSpPr>
        <p:spPr bwMode="auto">
          <a:xfrm>
            <a:off x="2114550" y="762000"/>
            <a:ext cx="16002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Southern Kingdom (Judah)</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8" name="Text Box 28">
            <a:extLst>
              <a:ext uri="{FF2B5EF4-FFF2-40B4-BE49-F238E27FC236}">
                <a16:creationId xmlns:a16="http://schemas.microsoft.com/office/drawing/2014/main" id="{FAD0FCDE-4F57-4E2C-99D0-5243D5DD725E}"/>
              </a:ext>
            </a:extLst>
          </p:cNvPr>
          <p:cNvSpPr txBox="1">
            <a:spLocks noChangeArrowheads="1"/>
          </p:cNvSpPr>
          <p:nvPr/>
        </p:nvSpPr>
        <p:spPr bwMode="auto">
          <a:xfrm>
            <a:off x="3257550" y="1562100"/>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Exile to Assyria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9" name="Line 30">
            <a:extLst>
              <a:ext uri="{FF2B5EF4-FFF2-40B4-BE49-F238E27FC236}">
                <a16:creationId xmlns:a16="http://schemas.microsoft.com/office/drawing/2014/main" id="{91CE8B28-8D27-4F5B-B051-54B461C51401}"/>
              </a:ext>
            </a:extLst>
          </p:cNvPr>
          <p:cNvSpPr>
            <a:spLocks noChangeShapeType="1"/>
          </p:cNvSpPr>
          <p:nvPr/>
        </p:nvSpPr>
        <p:spPr bwMode="auto">
          <a:xfrm>
            <a:off x="6915150" y="704850"/>
            <a:ext cx="0" cy="228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0" name="WordArt 34" descr="Between&#10;the Testiments">
            <a:extLst>
              <a:ext uri="{FF2B5EF4-FFF2-40B4-BE49-F238E27FC236}">
                <a16:creationId xmlns:a16="http://schemas.microsoft.com/office/drawing/2014/main" id="{BFF53C26-F874-4DEA-A3E1-313E710E9A7E}"/>
              </a:ext>
            </a:extLst>
          </p:cNvPr>
          <p:cNvSpPr>
            <a:spLocks noChangeArrowheads="1" noChangeShapeType="1" noTextEdit="1"/>
          </p:cNvSpPr>
          <p:nvPr/>
        </p:nvSpPr>
        <p:spPr bwMode="auto">
          <a:xfrm>
            <a:off x="7029450" y="1276350"/>
            <a:ext cx="165735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Between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6600"/>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the Testiments</a:t>
            </a:r>
          </a:p>
        </p:txBody>
      </p:sp>
      <p:sp>
        <p:nvSpPr>
          <p:cNvPr id="10261" name="Line 35">
            <a:extLst>
              <a:ext uri="{FF2B5EF4-FFF2-40B4-BE49-F238E27FC236}">
                <a16:creationId xmlns:a16="http://schemas.microsoft.com/office/drawing/2014/main" id="{86AB30B1-6827-41F7-9A52-9E9CD984AB30}"/>
              </a:ext>
            </a:extLst>
          </p:cNvPr>
          <p:cNvSpPr>
            <a:spLocks noChangeShapeType="1"/>
          </p:cNvSpPr>
          <p:nvPr/>
        </p:nvSpPr>
        <p:spPr bwMode="auto">
          <a:xfrm>
            <a:off x="8686800" y="304800"/>
            <a:ext cx="0" cy="7207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2" name="Line 36">
            <a:extLst>
              <a:ext uri="{FF2B5EF4-FFF2-40B4-BE49-F238E27FC236}">
                <a16:creationId xmlns:a16="http://schemas.microsoft.com/office/drawing/2014/main" id="{B08037B7-36AD-4ECE-B10A-1ACE7D7C2443}"/>
              </a:ext>
            </a:extLst>
          </p:cNvPr>
          <p:cNvSpPr>
            <a:spLocks noChangeShapeType="1"/>
          </p:cNvSpPr>
          <p:nvPr/>
        </p:nvSpPr>
        <p:spPr bwMode="auto">
          <a:xfrm>
            <a:off x="8458200" y="533400"/>
            <a:ext cx="4572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3" name="Text Box 37">
            <a:extLst>
              <a:ext uri="{FF2B5EF4-FFF2-40B4-BE49-F238E27FC236}">
                <a16:creationId xmlns:a16="http://schemas.microsoft.com/office/drawing/2014/main" id="{F15901C0-0DF4-42D0-A7F5-3306D0F9DFFC}"/>
              </a:ext>
            </a:extLst>
          </p:cNvPr>
          <p:cNvSpPr txBox="1">
            <a:spLocks noChangeArrowheads="1"/>
          </p:cNvSpPr>
          <p:nvPr/>
        </p:nvSpPr>
        <p:spPr bwMode="auto">
          <a:xfrm>
            <a:off x="2133600" y="3505200"/>
            <a:ext cx="2628900" cy="777875"/>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To Assyria: Jonah &amp; Nahum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64" name="Text Box 38">
            <a:extLst>
              <a:ext uri="{FF2B5EF4-FFF2-40B4-BE49-F238E27FC236}">
                <a16:creationId xmlns:a16="http://schemas.microsoft.com/office/drawing/2014/main" id="{E2CCB180-05F9-472B-B4E0-E17157826459}"/>
              </a:ext>
            </a:extLst>
          </p:cNvPr>
          <p:cNvSpPr txBox="1">
            <a:spLocks noChangeArrowheads="1"/>
          </p:cNvSpPr>
          <p:nvPr/>
        </p:nvSpPr>
        <p:spPr bwMode="auto">
          <a:xfrm>
            <a:off x="2209800" y="4419600"/>
            <a:ext cx="2457450" cy="492125"/>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Edom: Obadiah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Text Box 8">
            <a:extLst>
              <a:ext uri="{FF2B5EF4-FFF2-40B4-BE49-F238E27FC236}">
                <a16:creationId xmlns:a16="http://schemas.microsoft.com/office/drawing/2014/main" id="{F0CDB362-764F-42AF-9FF3-9D94CDB56F41}"/>
              </a:ext>
            </a:extLst>
          </p:cNvPr>
          <p:cNvSpPr txBox="1">
            <a:spLocks noChangeArrowheads="1"/>
          </p:cNvSpPr>
          <p:nvPr/>
        </p:nvSpPr>
        <p:spPr bwMode="auto">
          <a:xfrm>
            <a:off x="1257300" y="2219706"/>
            <a:ext cx="668338" cy="393319"/>
          </a:xfrm>
          <a:prstGeom prst="rect">
            <a:avLst/>
          </a:prstGeom>
          <a:gradFill rotWithShape="1">
            <a:gsLst>
              <a:gs pos="0">
                <a:srgbClr val="FFFFFF"/>
              </a:gs>
              <a:gs pos="100000">
                <a:srgbClr val="000000"/>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King  Solomon</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US" dirty="0"/>
              <a:t>Prophetic Timeline</a:t>
            </a:r>
          </a:p>
        </p:txBody>
      </p:sp>
      <p:sp>
        <p:nvSpPr>
          <p:cNvPr id="20" name="Subtitle 19"/>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381000" y="2514600"/>
            <a:ext cx="8321040" cy="1588"/>
          </a:xfrm>
          <a:prstGeom prst="line">
            <a:avLst/>
          </a:prstGeom>
          <a:ln w="635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flipH="1" flipV="1">
            <a:off x="1753394" y="25138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1258094" y="1713706"/>
            <a:ext cx="1600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277394" y="25900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2820194" y="2590006"/>
            <a:ext cx="608806" cy="79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6553994" y="25900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04800" y="2590800"/>
            <a:ext cx="914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Church</a:t>
            </a:r>
          </a:p>
          <a:p>
            <a:pPr algn="ctr"/>
            <a:r>
              <a:rPr lang="en-US" dirty="0">
                <a:effectLst>
                  <a:outerShdw blurRad="38100" dist="38100" dir="2700000" algn="tl">
                    <a:srgbClr val="000000">
                      <a:alpha val="43137"/>
                    </a:srgbClr>
                  </a:outerShdw>
                </a:effectLst>
              </a:rPr>
              <a:t>Age</a:t>
            </a:r>
          </a:p>
        </p:txBody>
      </p:sp>
      <p:sp>
        <p:nvSpPr>
          <p:cNvPr id="61" name="TextBox 60"/>
          <p:cNvSpPr txBox="1"/>
          <p:nvPr/>
        </p:nvSpPr>
        <p:spPr>
          <a:xfrm>
            <a:off x="1524000" y="457200"/>
            <a:ext cx="9906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Rapture</a:t>
            </a:r>
          </a:p>
        </p:txBody>
      </p:sp>
      <p:sp>
        <p:nvSpPr>
          <p:cNvPr id="62" name="TextBox 61"/>
          <p:cNvSpPr txBox="1"/>
          <p:nvPr/>
        </p:nvSpPr>
        <p:spPr>
          <a:xfrm>
            <a:off x="2438400" y="3276600"/>
            <a:ext cx="13716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Tribulation  </a:t>
            </a:r>
          </a:p>
          <a:p>
            <a:pPr algn="ctr"/>
            <a:r>
              <a:rPr lang="en-US" dirty="0">
                <a:effectLst>
                  <a:outerShdw blurRad="38100" dist="38100" dir="2700000" algn="tl">
                    <a:srgbClr val="000000">
                      <a:alpha val="43137"/>
                    </a:srgbClr>
                  </a:outerShdw>
                </a:effectLst>
              </a:rPr>
              <a:t>Period</a:t>
            </a:r>
          </a:p>
        </p:txBody>
      </p:sp>
      <p:sp>
        <p:nvSpPr>
          <p:cNvPr id="63" name="TextBox 62"/>
          <p:cNvSpPr txBox="1"/>
          <p:nvPr/>
        </p:nvSpPr>
        <p:spPr>
          <a:xfrm>
            <a:off x="4267200" y="2667000"/>
            <a:ext cx="2438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Millennial Kingdom</a:t>
            </a:r>
          </a:p>
          <a:p>
            <a:pPr algn="ctr"/>
            <a:r>
              <a:rPr lang="en-US" dirty="0">
                <a:effectLst>
                  <a:outerShdw blurRad="38100" dist="38100" dir="2700000" algn="tl">
                    <a:srgbClr val="000000">
                      <a:alpha val="43137"/>
                    </a:srgbClr>
                  </a:outerShdw>
                </a:effectLst>
              </a:rPr>
              <a:t>1000 years</a:t>
            </a:r>
          </a:p>
        </p:txBody>
      </p:sp>
      <p:sp>
        <p:nvSpPr>
          <p:cNvPr id="64" name="TextBox 63"/>
          <p:cNvSpPr txBox="1"/>
          <p:nvPr/>
        </p:nvSpPr>
        <p:spPr>
          <a:xfrm>
            <a:off x="7543800" y="2667000"/>
            <a:ext cx="914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Eternal</a:t>
            </a:r>
          </a:p>
          <a:p>
            <a:pPr algn="ctr"/>
            <a:r>
              <a:rPr lang="en-US" dirty="0">
                <a:effectLst>
                  <a:outerShdw blurRad="38100" dist="38100" dir="2700000" algn="tl">
                    <a:srgbClr val="000000">
                      <a:alpha val="43137"/>
                    </a:srgbClr>
                  </a:outerShdw>
                </a:effectLst>
              </a:rPr>
              <a:t>State</a:t>
            </a:r>
          </a:p>
        </p:txBody>
      </p:sp>
      <p:cxnSp>
        <p:nvCxnSpPr>
          <p:cNvPr id="66" name="Straight Arrow Connector 65"/>
          <p:cNvCxnSpPr/>
          <p:nvPr/>
        </p:nvCxnSpPr>
        <p:spPr>
          <a:xfrm rot="16200000" flipV="1">
            <a:off x="3695700" y="36195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10000" y="4267200"/>
            <a:ext cx="13716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75 days  of clean up</a:t>
            </a:r>
          </a:p>
        </p:txBody>
      </p:sp>
      <p:sp>
        <p:nvSpPr>
          <p:cNvPr id="68" name="TextBox 67"/>
          <p:cNvSpPr txBox="1"/>
          <p:nvPr/>
        </p:nvSpPr>
        <p:spPr>
          <a:xfrm>
            <a:off x="2514600" y="228600"/>
            <a:ext cx="11430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Rewards</a:t>
            </a:r>
          </a:p>
        </p:txBody>
      </p:sp>
      <p:sp>
        <p:nvSpPr>
          <p:cNvPr id="69" name="TextBox 68"/>
          <p:cNvSpPr txBox="1"/>
          <p:nvPr/>
        </p:nvSpPr>
        <p:spPr>
          <a:xfrm>
            <a:off x="2971800" y="685800"/>
            <a:ext cx="1143000" cy="646331"/>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Marriage Supper</a:t>
            </a:r>
          </a:p>
        </p:txBody>
      </p:sp>
      <p:sp>
        <p:nvSpPr>
          <p:cNvPr id="70" name="TextBox 69"/>
          <p:cNvSpPr txBox="1"/>
          <p:nvPr/>
        </p:nvSpPr>
        <p:spPr>
          <a:xfrm>
            <a:off x="3352800" y="1371600"/>
            <a:ext cx="11430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Return </a:t>
            </a:r>
          </a:p>
        </p:txBody>
      </p:sp>
      <p:sp>
        <p:nvSpPr>
          <p:cNvPr id="71" name="TextBox 70"/>
          <p:cNvSpPr txBox="1"/>
          <p:nvPr/>
        </p:nvSpPr>
        <p:spPr>
          <a:xfrm>
            <a:off x="3886200" y="5029200"/>
            <a:ext cx="1143000" cy="923330"/>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Sheep and Goat Judgment</a:t>
            </a:r>
          </a:p>
        </p:txBody>
      </p:sp>
      <p:sp>
        <p:nvSpPr>
          <p:cNvPr id="72" name="TextBox 71"/>
          <p:cNvSpPr txBox="1"/>
          <p:nvPr/>
        </p:nvSpPr>
        <p:spPr>
          <a:xfrm>
            <a:off x="6553200" y="762000"/>
            <a:ext cx="1143000" cy="1200329"/>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Great White Throne Judgment</a:t>
            </a:r>
          </a:p>
        </p:txBody>
      </p:sp>
      <p:sp>
        <p:nvSpPr>
          <p:cNvPr id="22" name="TextBox 21">
            <a:extLst>
              <a:ext uri="{FF2B5EF4-FFF2-40B4-BE49-F238E27FC236}">
                <a16:creationId xmlns:a16="http://schemas.microsoft.com/office/drawing/2014/main" id="{6A2CD4D5-5521-4C96-8757-FF5406FEDE4E}"/>
              </a:ext>
            </a:extLst>
          </p:cNvPr>
          <p:cNvSpPr txBox="1"/>
          <p:nvPr/>
        </p:nvSpPr>
        <p:spPr>
          <a:xfrm>
            <a:off x="4424365" y="376535"/>
            <a:ext cx="2054224"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Armageddon</a:t>
            </a:r>
          </a:p>
        </p:txBody>
      </p:sp>
      <p:cxnSp>
        <p:nvCxnSpPr>
          <p:cNvPr id="23" name="Straight Arrow Connector 22">
            <a:extLst>
              <a:ext uri="{FF2B5EF4-FFF2-40B4-BE49-F238E27FC236}">
                <a16:creationId xmlns:a16="http://schemas.microsoft.com/office/drawing/2014/main" id="{60D1BE32-8362-4421-AA9D-D023E40A12E7}"/>
              </a:ext>
            </a:extLst>
          </p:cNvPr>
          <p:cNvCxnSpPr>
            <a:cxnSpLocks/>
          </p:cNvCxnSpPr>
          <p:nvPr/>
        </p:nvCxnSpPr>
        <p:spPr>
          <a:xfrm flipH="1">
            <a:off x="4038600" y="953869"/>
            <a:ext cx="1066801"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CA772C0-517E-4A8A-B8CA-D39F63B8AE21}"/>
              </a:ext>
            </a:extLst>
          </p:cNvPr>
          <p:cNvCxnSpPr>
            <a:cxnSpLocks/>
          </p:cNvCxnSpPr>
          <p:nvPr/>
        </p:nvCxnSpPr>
        <p:spPr>
          <a:xfrm>
            <a:off x="381000" y="1219200"/>
            <a:ext cx="0" cy="129540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99B442C-EF83-4BDF-A1BC-18A9808D7FE9}"/>
              </a:ext>
            </a:extLst>
          </p:cNvPr>
          <p:cNvCxnSpPr>
            <a:cxnSpLocks/>
          </p:cNvCxnSpPr>
          <p:nvPr/>
        </p:nvCxnSpPr>
        <p:spPr>
          <a:xfrm flipH="1">
            <a:off x="78698" y="1524000"/>
            <a:ext cx="609600"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320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10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10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1000"/>
                                        <p:tgtEl>
                                          <p:spTgt spid="67"/>
                                        </p:tgtEl>
                                      </p:cBhvr>
                                    </p:animEffect>
                                  </p:childTnLst>
                                </p:cTn>
                              </p:par>
                              <p:par>
                                <p:cTn id="77" presetID="10"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7" grpId="0"/>
      <p:bldP spid="68" grpId="0"/>
      <p:bldP spid="69" grpId="0"/>
      <p:bldP spid="70" grpId="0"/>
      <p:bldP spid="71" grpId="0"/>
      <p:bldP spid="7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Exponential growth in travel and knowledge -Dan 12:4</a:t>
            </a:r>
          </a:p>
        </p:txBody>
      </p:sp>
      <p:pic>
        <p:nvPicPr>
          <p:cNvPr id="34818" name="Picture 2" descr="http://www.wisebread.com/files/fruganomics/imagecache/blog_image_full/files/fruganomics/blog-images/airplan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600" y="2895600"/>
            <a:ext cx="3810000" cy="3048000"/>
          </a:xfrm>
          <a:prstGeom prst="rect">
            <a:avLst/>
          </a:prstGeom>
          <a:noFill/>
        </p:spPr>
      </p:pic>
      <p:pic>
        <p:nvPicPr>
          <p:cNvPr id="34820" name="Picture 4" descr="Stock Photo - princeton university. &#10;fotosearch - search &#10;stock photos, &#10;pictures, images, &#10;and photo 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819400"/>
            <a:ext cx="2057400" cy="3044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4818"/>
                                        </p:tgtEl>
                                        <p:attrNameLst>
                                          <p:attrName>style.visibility</p:attrName>
                                        </p:attrNameLst>
                                      </p:cBhvr>
                                      <p:to>
                                        <p:strVal val="visible"/>
                                      </p:to>
                                    </p:set>
                                    <p:animEffect transition="in" filter="diamond(in)">
                                      <p:cBhvr>
                                        <p:cTn id="13" dur="1000"/>
                                        <p:tgtEl>
                                          <p:spTgt spid="3481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diamond(in)">
                                      <p:cBhvr>
                                        <p:cTn id="18"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r>
              <a:rPr lang="en-US" dirty="0"/>
              <a:t>Daniel 12:4</a:t>
            </a:r>
            <a:br>
              <a:rPr lang="en-US" dirty="0"/>
            </a:br>
            <a:r>
              <a:rPr lang="en-US" dirty="0"/>
              <a:t>“But as for you, Daniel, conceal these words and seal up the book until the end of time; many will go back and forth, and knowledge will increase.”</a:t>
            </a:r>
          </a:p>
          <a:p>
            <a:endParaRPr lang="en-US" dirty="0"/>
          </a:p>
        </p:txBody>
      </p:sp>
      <p:pic>
        <p:nvPicPr>
          <p:cNvPr id="4" name="Picture 2" descr="http://www.wisebread.com/files/fruganomics/imagecache/blog_image_full/files/fruganomics/blog-images/airpla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4419600"/>
            <a:ext cx="1752600" cy="1402080"/>
          </a:xfrm>
          <a:prstGeom prst="rect">
            <a:avLst/>
          </a:prstGeom>
          <a:noFill/>
        </p:spPr>
      </p:pic>
      <p:pic>
        <p:nvPicPr>
          <p:cNvPr id="5" name="Picture 4" descr="Stock Photo - princeton university. &#10;fotosearch - search &#10;stock photos, &#10;pictures, images, &#10;and photo 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962400"/>
            <a:ext cx="1371600" cy="20299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pPr marL="514350" lvl="0" indent="-514350">
              <a:buFont typeface="+mj-lt"/>
              <a:buAutoNum type="arabicPeriod" startAt="2"/>
            </a:pPr>
            <a:r>
              <a:rPr lang="en-US" dirty="0"/>
              <a:t>Rebirth of Israel</a:t>
            </a:r>
          </a:p>
          <a:p>
            <a:pPr marL="914400" lvl="1" indent="-514350">
              <a:buNone/>
            </a:pPr>
            <a:r>
              <a:rPr lang="en-US" dirty="0"/>
              <a:t>May 15, 1948 On that day the nation was born</a:t>
            </a:r>
          </a:p>
          <a:p>
            <a:pPr marL="514350" indent="-514350">
              <a:buFont typeface="+mj-lt"/>
              <a:buAutoNum type="arabicPeriod" startAt="2"/>
            </a:pPr>
            <a:endParaRPr lang="en-US" dirty="0"/>
          </a:p>
        </p:txBody>
      </p:sp>
      <p:pic>
        <p:nvPicPr>
          <p:cNvPr id="4" name="Picture 3" descr="israel-topograph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2667000"/>
            <a:ext cx="2514600" cy="3733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pPr>
              <a:buNone/>
            </a:pPr>
            <a:r>
              <a:rPr lang="en-US" dirty="0"/>
              <a:t>Isaiah 66:8</a:t>
            </a:r>
          </a:p>
          <a:p>
            <a:pPr>
              <a:buNone/>
            </a:pPr>
            <a:r>
              <a:rPr lang="en-US" dirty="0"/>
              <a:t>     Who has ever heard of such a thing? </a:t>
            </a:r>
          </a:p>
          <a:p>
            <a:pPr>
              <a:buNone/>
            </a:pPr>
            <a:r>
              <a:rPr lang="en-US" dirty="0"/>
              <a:t>Who has ever seen such things? </a:t>
            </a:r>
          </a:p>
          <a:p>
            <a:pPr>
              <a:buNone/>
            </a:pPr>
            <a:r>
              <a:rPr lang="en-US" dirty="0"/>
              <a:t>Can a country be born in a day </a:t>
            </a:r>
          </a:p>
          <a:p>
            <a:pPr>
              <a:buNone/>
            </a:pPr>
            <a:r>
              <a:rPr lang="en-US" dirty="0"/>
              <a:t>or a nation be brought forth in a moment? </a:t>
            </a:r>
          </a:p>
          <a:p>
            <a:pPr>
              <a:buNone/>
            </a:pPr>
            <a:r>
              <a:rPr lang="en-US" dirty="0"/>
              <a:t>Yet no sooner is Zion in labor </a:t>
            </a:r>
          </a:p>
          <a:p>
            <a:pPr>
              <a:buNone/>
            </a:pPr>
            <a:r>
              <a:rPr lang="en-US" dirty="0"/>
              <a:t>than she gives birth to her children. </a:t>
            </a:r>
          </a:p>
          <a:p>
            <a:pPr marL="514350" indent="-514350">
              <a:buFont typeface="+mj-lt"/>
              <a:buAutoNum type="arabicPeriod" startAt="2"/>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lnSpcReduction="10000"/>
          </a:bodyPr>
          <a:lstStyle/>
          <a:p>
            <a:pPr>
              <a:buNone/>
            </a:pPr>
            <a:r>
              <a:rPr lang="en-US" dirty="0"/>
              <a:t>Matthew 24:32-34</a:t>
            </a:r>
          </a:p>
          <a:p>
            <a:pPr>
              <a:buNone/>
            </a:pPr>
            <a:r>
              <a:rPr lang="en-US" dirty="0"/>
              <a:t>“Now learn this lesson from the fig tree: As soon as its twigs get tender and its leaves come out, you know that summer is near. </a:t>
            </a:r>
            <a:r>
              <a:rPr lang="en-US" baseline="30000" dirty="0"/>
              <a:t>33 </a:t>
            </a:r>
            <a:r>
              <a:rPr lang="en-US" dirty="0"/>
              <a:t>Even so, </a:t>
            </a:r>
            <a:r>
              <a:rPr lang="en-US" b="1" u="sng" dirty="0"/>
              <a:t>when you see all these things</a:t>
            </a:r>
            <a:r>
              <a:rPr lang="en-US" dirty="0"/>
              <a:t>, you know that it is near, right at the door. </a:t>
            </a:r>
            <a:r>
              <a:rPr lang="en-US" baseline="30000" dirty="0"/>
              <a:t>34 </a:t>
            </a:r>
            <a:r>
              <a:rPr lang="en-US" dirty="0"/>
              <a:t>I tell you the truth, this generation will certainly not pass away until all these things have happened. </a:t>
            </a:r>
          </a:p>
          <a:p>
            <a:pPr marL="514350" indent="-514350">
              <a:buFont typeface="+mj-lt"/>
              <a:buAutoNum type="arabicPeriod" startAt="2"/>
            </a:pPr>
            <a:endParaRPr lang="en-US" dirty="0"/>
          </a:p>
        </p:txBody>
      </p:sp>
      <p:pic>
        <p:nvPicPr>
          <p:cNvPr id="4" name="Picture 3" descr="israel-topograph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5679" y="0"/>
            <a:ext cx="1488321"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3700"/>
              <a:t>What are the Signs of His Coming?</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pPr>
            <a:r>
              <a:rPr lang="en-US" dirty="0"/>
              <a:t>88 Reasons the Rapture will occur in 1988</a:t>
            </a:r>
            <a:endParaRPr lang="en-US"/>
          </a:p>
          <a:p>
            <a:pPr lvl="1">
              <a:lnSpc>
                <a:spcPct val="90000"/>
              </a:lnSpc>
            </a:pPr>
            <a:r>
              <a:rPr lang="en-US" sz="2800"/>
              <a:t>1948 + 1 Generation</a:t>
            </a:r>
          </a:p>
          <a:p>
            <a:pPr lvl="1">
              <a:lnSpc>
                <a:spcPct val="90000"/>
              </a:lnSpc>
            </a:pPr>
            <a:r>
              <a:rPr lang="en-US" sz="2800"/>
              <a:t>1948 + 40 years = 1988</a:t>
            </a:r>
          </a:p>
          <a:p>
            <a:pPr lvl="1">
              <a:lnSpc>
                <a:spcPct val="90000"/>
              </a:lnSpc>
            </a:pPr>
            <a:r>
              <a:rPr lang="en-US" sz="2800"/>
              <a:t>1948 + 70 years = 2018</a:t>
            </a:r>
          </a:p>
          <a:p>
            <a:pPr lvl="1">
              <a:lnSpc>
                <a:spcPct val="90000"/>
              </a:lnSpc>
            </a:pPr>
            <a:r>
              <a:rPr lang="en-US" sz="2800"/>
              <a:t>1948 + 80 years = 2028</a:t>
            </a:r>
          </a:p>
          <a:p>
            <a:pPr lvl="1">
              <a:lnSpc>
                <a:spcPct val="90000"/>
              </a:lnSpc>
            </a:pPr>
            <a:endParaRPr lang="en-US" sz="2800"/>
          </a:p>
        </p:txBody>
      </p:sp>
      <p:pic>
        <p:nvPicPr>
          <p:cNvPr id="5" name="Picture 4" descr="A picture containing text, toiletry&#10;&#10;Description automatically generated">
            <a:extLst>
              <a:ext uri="{FF2B5EF4-FFF2-40B4-BE49-F238E27FC236}">
                <a16:creationId xmlns:a16="http://schemas.microsoft.com/office/drawing/2014/main" id="{84651723-94D0-4258-A1A5-115055630D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8800" y="1828800"/>
            <a:ext cx="26670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Error?</a:t>
            </a:r>
          </a:p>
        </p:txBody>
      </p:sp>
      <p:sp>
        <p:nvSpPr>
          <p:cNvPr id="3" name="Content Placeholder 2"/>
          <p:cNvSpPr>
            <a:spLocks noGrp="1"/>
          </p:cNvSpPr>
          <p:nvPr>
            <p:ph idx="1"/>
          </p:nvPr>
        </p:nvSpPr>
        <p:spPr/>
        <p:txBody>
          <a:bodyPr/>
          <a:lstStyle/>
          <a:p>
            <a:r>
              <a:rPr lang="en-US" dirty="0"/>
              <a:t>The very next verse in Matthew:</a:t>
            </a:r>
          </a:p>
          <a:p>
            <a:r>
              <a:rPr lang="en-US" dirty="0"/>
              <a:t>Matthew 24:36</a:t>
            </a:r>
            <a:br>
              <a:rPr lang="en-US" dirty="0"/>
            </a:br>
            <a:r>
              <a:rPr lang="en-US" dirty="0"/>
              <a:t>“No one knows about that day or hour, not even the angels in heaven, nor the Son, but only the Father.</a:t>
            </a:r>
          </a:p>
          <a:p>
            <a:endParaRPr lang="en-US" dirty="0"/>
          </a:p>
        </p:txBody>
      </p:sp>
      <p:pic>
        <p:nvPicPr>
          <p:cNvPr id="4" name="Picture 3">
            <a:extLst>
              <a:ext uri="{FF2B5EF4-FFF2-40B4-BE49-F238E27FC236}">
                <a16:creationId xmlns:a16="http://schemas.microsoft.com/office/drawing/2014/main" id="{4F33A21C-4D5A-4FB9-AA5C-DA47E1154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4090" y="4171100"/>
            <a:ext cx="1435820" cy="2173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A98F-6EEF-476E-A53C-8E77766FD7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003C267-E2C6-4C0D-8A18-69AD4D691D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32072" y="1600200"/>
            <a:ext cx="6879856" cy="4525963"/>
          </a:xfrm>
          <a:prstGeom prst="rect">
            <a:avLst/>
          </a:prstGeom>
        </p:spPr>
      </p:pic>
      <p:pic>
        <p:nvPicPr>
          <p:cNvPr id="5" name="Picture 4">
            <a:extLst>
              <a:ext uri="{FF2B5EF4-FFF2-40B4-BE49-F238E27FC236}">
                <a16:creationId xmlns:a16="http://schemas.microsoft.com/office/drawing/2014/main" id="{CED3BFB8-E959-47EB-9429-E4744BB487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56017">
            <a:off x="1488092" y="1793017"/>
            <a:ext cx="6200775" cy="3105150"/>
          </a:xfrm>
          <a:prstGeom prst="rect">
            <a:avLst/>
          </a:prstGeom>
        </p:spPr>
      </p:pic>
    </p:spTree>
    <p:extLst>
      <p:ext uri="{BB962C8B-B14F-4D97-AF65-F5344CB8AC3E}">
        <p14:creationId xmlns:p14="http://schemas.microsoft.com/office/powerpoint/2010/main" val="335545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Exponential growth in travel and knowledge</a:t>
            </a:r>
          </a:p>
          <a:p>
            <a:pPr marL="514350" indent="-514350">
              <a:buFont typeface="+mj-lt"/>
              <a:buAutoNum type="arabicPeriod"/>
            </a:pPr>
            <a:r>
              <a:rPr lang="en-US" dirty="0"/>
              <a:t>Rebirth of Israel</a:t>
            </a:r>
          </a:p>
          <a:p>
            <a:pPr marL="514350" indent="-514350">
              <a:buFont typeface="+mj-lt"/>
              <a:buAutoNum type="arabicPeriod"/>
            </a:pPr>
            <a:r>
              <a:rPr lang="en-US" dirty="0"/>
              <a:t>Re-gathering of the Jews to Israel</a:t>
            </a:r>
          </a:p>
        </p:txBody>
      </p:sp>
      <p:pic>
        <p:nvPicPr>
          <p:cNvPr id="4" name="Picture 2" descr="http://www.wisebread.com/files/fruganomics/imagecache/blog_image_full/files/fruganomics/blog-images/airpla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676400"/>
            <a:ext cx="990600" cy="792480"/>
          </a:xfrm>
          <a:prstGeom prst="rect">
            <a:avLst/>
          </a:prstGeom>
          <a:noFill/>
        </p:spPr>
      </p:pic>
      <p:pic>
        <p:nvPicPr>
          <p:cNvPr id="5" name="Picture 4" descr="Stock Photo - princeton university. &#10;fotosearch - search &#10;stock photos, &#10;pictures, images, &#10;and photo 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676400"/>
            <a:ext cx="770238" cy="1139952"/>
          </a:xfrm>
          <a:prstGeom prst="rect">
            <a:avLst/>
          </a:prstGeom>
          <a:noFill/>
        </p:spPr>
      </p:pic>
      <p:pic>
        <p:nvPicPr>
          <p:cNvPr id="6" name="Picture 5" descr="israel-topograph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200" y="2743200"/>
            <a:ext cx="1026279" cy="1523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fontScale="92500"/>
          </a:bodyPr>
          <a:lstStyle/>
          <a:p>
            <a:pPr>
              <a:buNone/>
            </a:pPr>
            <a:r>
              <a:rPr lang="en-US" dirty="0"/>
              <a:t>Jeremiah 23:7-8</a:t>
            </a:r>
          </a:p>
          <a:p>
            <a:pPr>
              <a:buNone/>
            </a:pPr>
            <a:r>
              <a:rPr lang="en-US" baseline="30000" dirty="0"/>
              <a:t> </a:t>
            </a:r>
            <a:r>
              <a:rPr lang="en-US" dirty="0"/>
              <a:t>“So then, the days are coming,” declares the </a:t>
            </a:r>
            <a:r>
              <a:rPr lang="en-US" cap="small" dirty="0"/>
              <a:t>Lord</a:t>
            </a:r>
            <a:r>
              <a:rPr lang="en-US" dirty="0"/>
              <a:t>, “when people will no longer say, ‘As surely as the </a:t>
            </a:r>
            <a:r>
              <a:rPr lang="en-US" cap="small" dirty="0"/>
              <a:t>Lord</a:t>
            </a:r>
            <a:r>
              <a:rPr lang="en-US" dirty="0"/>
              <a:t> lives, who brought the Israelites up out of Egypt,’ </a:t>
            </a:r>
            <a:r>
              <a:rPr lang="en-US" baseline="30000" dirty="0"/>
              <a:t>8 </a:t>
            </a:r>
            <a:r>
              <a:rPr lang="en-US" dirty="0"/>
              <a:t>but they will say, ‘As surely as the </a:t>
            </a:r>
            <a:r>
              <a:rPr lang="en-US" cap="small" dirty="0"/>
              <a:t>Lord</a:t>
            </a:r>
            <a:r>
              <a:rPr lang="en-US" dirty="0"/>
              <a:t> lives, who brought the descendants of Israel up out of the land of the north and out of all the countries where he had banished them.’ Then they will live in their own 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peration-exodus.org/Operation-Exodus/images/operation_exodu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 y="381000"/>
            <a:ext cx="7620000" cy="1057276"/>
          </a:xfrm>
          <a:prstGeom prst="rect">
            <a:avLst/>
          </a:prstGeom>
          <a:noFill/>
        </p:spPr>
      </p:pic>
      <p:sp>
        <p:nvSpPr>
          <p:cNvPr id="5" name="Rectangle 4"/>
          <p:cNvSpPr/>
          <p:nvPr/>
        </p:nvSpPr>
        <p:spPr>
          <a:xfrm>
            <a:off x="990600" y="2136339"/>
            <a:ext cx="7010400" cy="3046988"/>
          </a:xfrm>
          <a:prstGeom prst="rect">
            <a:avLst/>
          </a:prstGeom>
        </p:spPr>
        <p:txBody>
          <a:bodyPr wrap="square">
            <a:spAutoFit/>
          </a:bodyPr>
          <a:lstStyle/>
          <a:p>
            <a:r>
              <a:rPr lang="en-US" sz="2400" dirty="0"/>
              <a:t>According to the latest figures, in 2007 Ebenezer-Operation Exodus has helped and assisted 61% of all Jewish people making </a:t>
            </a:r>
            <a:r>
              <a:rPr lang="en-US" sz="2400" dirty="0" err="1"/>
              <a:t>aliyah</a:t>
            </a:r>
            <a:r>
              <a:rPr lang="en-US" sz="2400" dirty="0"/>
              <a:t> from the countries of former Soviet Union where we are working. In Russia, the figure is 78% and in Central Asia this rises to 86%—in Tajikistan it is 100%.</a:t>
            </a:r>
          </a:p>
          <a:p>
            <a:r>
              <a:rPr lang="en-US" sz="2400" b="1" dirty="0"/>
              <a:t>Ebenezer has 18 bases in the former Soviet Union &amp; 150 Volunteers and staff</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Israel will be reestablished </a:t>
            </a:r>
          </a:p>
        </p:txBody>
      </p:sp>
      <p:sp>
        <p:nvSpPr>
          <p:cNvPr id="3" name="Content Placeholder 2"/>
          <p:cNvSpPr>
            <a:spLocks noGrp="1"/>
          </p:cNvSpPr>
          <p:nvPr>
            <p:ph idx="1"/>
          </p:nvPr>
        </p:nvSpPr>
        <p:spPr/>
        <p:txBody>
          <a:bodyPr/>
          <a:lstStyle/>
          <a:p>
            <a:r>
              <a:rPr lang="en-US" dirty="0"/>
              <a:t>Until 1990- the Jews could not leave the Soviet Union </a:t>
            </a:r>
            <a:br>
              <a:rPr lang="en-US" dirty="0"/>
            </a:br>
            <a:r>
              <a:rPr lang="en-US" dirty="0"/>
              <a:t> </a:t>
            </a:r>
            <a:br>
              <a:rPr lang="en-US" dirty="0"/>
            </a:br>
            <a:r>
              <a:rPr lang="en-US" dirty="0"/>
              <a:t> </a:t>
            </a:r>
            <a:br>
              <a:rPr lang="en-US" dirty="0"/>
            </a:br>
            <a:endParaRPr lang="en-US" dirty="0"/>
          </a:p>
        </p:txBody>
      </p:sp>
      <p:pic>
        <p:nvPicPr>
          <p:cNvPr id="22530" name="Picture 2" descr="http://www.theodora.com/maps/new8/ussr.gif">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90800" y="3124200"/>
            <a:ext cx="4114800" cy="2533650"/>
          </a:xfrm>
          <a:prstGeom prst="rect">
            <a:avLst/>
          </a:prstGeom>
          <a:noFill/>
        </p:spPr>
      </p:pic>
      <p:sp>
        <p:nvSpPr>
          <p:cNvPr id="5" name="Oval 4"/>
          <p:cNvSpPr/>
          <p:nvPr/>
        </p:nvSpPr>
        <p:spPr>
          <a:xfrm>
            <a:off x="2971800" y="4800600"/>
            <a:ext cx="304800" cy="304800"/>
          </a:xfrm>
          <a:prstGeom prst="ellipse">
            <a:avLst/>
          </a:prstGeom>
          <a:solidFill>
            <a:schemeClr val="accent1">
              <a:tint val="100000"/>
              <a:shade val="100000"/>
              <a:hueMod val="100000"/>
              <a:satMod val="15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Israel will be reestablished</a:t>
            </a:r>
          </a:p>
        </p:txBody>
      </p:sp>
      <p:sp>
        <p:nvSpPr>
          <p:cNvPr id="3" name="Content Placeholder 2"/>
          <p:cNvSpPr>
            <a:spLocks noGrp="1"/>
          </p:cNvSpPr>
          <p:nvPr>
            <p:ph idx="1"/>
          </p:nvPr>
        </p:nvSpPr>
        <p:spPr/>
        <p:txBody>
          <a:bodyPr/>
          <a:lstStyle/>
          <a:p>
            <a:r>
              <a:rPr lang="en-US" dirty="0"/>
              <a:t>Some Christians conclude the Jeremiah verse was fulfilled with the return from Babylon…</a:t>
            </a:r>
          </a:p>
          <a:p>
            <a:r>
              <a:rPr lang="en-US" dirty="0"/>
              <a:t>Context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Israel will be reestablished</a:t>
            </a:r>
          </a:p>
        </p:txBody>
      </p:sp>
      <p:sp>
        <p:nvSpPr>
          <p:cNvPr id="3" name="Content Placeholder 2"/>
          <p:cNvSpPr>
            <a:spLocks noGrp="1"/>
          </p:cNvSpPr>
          <p:nvPr>
            <p:ph idx="1"/>
          </p:nvPr>
        </p:nvSpPr>
        <p:spPr/>
        <p:txBody>
          <a:bodyPr>
            <a:normAutofit fontScale="92500" lnSpcReduction="20000"/>
          </a:bodyPr>
          <a:lstStyle/>
          <a:p>
            <a:pPr>
              <a:buNone/>
            </a:pPr>
            <a:r>
              <a:rPr lang="en-US" dirty="0"/>
              <a:t>Jeremiah 23:5-6</a:t>
            </a:r>
          </a:p>
          <a:p>
            <a:pPr>
              <a:buNone/>
            </a:pPr>
            <a:r>
              <a:rPr lang="en-US" baseline="30000" dirty="0"/>
              <a:t>5</a:t>
            </a:r>
            <a:r>
              <a:rPr lang="en-US" dirty="0"/>
              <a:t>     “The days are coming,” declares the </a:t>
            </a:r>
            <a:r>
              <a:rPr lang="en-US" cap="small" dirty="0"/>
              <a:t>Lord</a:t>
            </a:r>
            <a:r>
              <a:rPr lang="en-US" dirty="0"/>
              <a:t>, </a:t>
            </a:r>
          </a:p>
          <a:p>
            <a:pPr>
              <a:buNone/>
            </a:pPr>
            <a:r>
              <a:rPr lang="en-US" dirty="0"/>
              <a:t>“when I will raise up to David a righteous Branch, </a:t>
            </a:r>
          </a:p>
          <a:p>
            <a:pPr>
              <a:buNone/>
            </a:pPr>
            <a:r>
              <a:rPr lang="en-US" dirty="0"/>
              <a:t>a King who will reign wisely </a:t>
            </a:r>
          </a:p>
          <a:p>
            <a:pPr>
              <a:buNone/>
            </a:pPr>
            <a:r>
              <a:rPr lang="en-US" dirty="0"/>
              <a:t>and do what is just and right in the land. </a:t>
            </a:r>
          </a:p>
          <a:p>
            <a:pPr>
              <a:buNone/>
            </a:pPr>
            <a:r>
              <a:rPr lang="en-US" baseline="30000" dirty="0"/>
              <a:t>6</a:t>
            </a:r>
            <a:r>
              <a:rPr lang="en-US" dirty="0"/>
              <a:t>     In his days Judah will be saved </a:t>
            </a:r>
          </a:p>
          <a:p>
            <a:pPr>
              <a:buNone/>
            </a:pPr>
            <a:r>
              <a:rPr lang="en-US" dirty="0"/>
              <a:t>and Israel will live in safety. </a:t>
            </a:r>
          </a:p>
          <a:p>
            <a:pPr>
              <a:buNone/>
            </a:pPr>
            <a:r>
              <a:rPr lang="en-US" dirty="0"/>
              <a:t>This is the name by which he will be called: </a:t>
            </a:r>
          </a:p>
          <a:p>
            <a:pPr>
              <a:buNone/>
            </a:pPr>
            <a:r>
              <a:rPr lang="en-US" dirty="0"/>
              <a:t>The </a:t>
            </a:r>
            <a:r>
              <a:rPr lang="en-US" cap="small" dirty="0"/>
              <a:t>Lord</a:t>
            </a:r>
            <a:r>
              <a:rPr lang="en-US" dirty="0"/>
              <a:t> Our Righteousness.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Therefore:</a:t>
            </a:r>
          </a:p>
        </p:txBody>
      </p:sp>
      <p:sp>
        <p:nvSpPr>
          <p:cNvPr id="3" name="Content Placeholder 2"/>
          <p:cNvSpPr>
            <a:spLocks noGrp="1"/>
          </p:cNvSpPr>
          <p:nvPr>
            <p:ph idx="1"/>
          </p:nvPr>
        </p:nvSpPr>
        <p:spPr/>
        <p:txBody>
          <a:bodyPr/>
          <a:lstStyle/>
          <a:p>
            <a:r>
              <a:rPr lang="en-US" dirty="0"/>
              <a:t>Context of the re-gathering prophecy is the 2</a:t>
            </a:r>
            <a:r>
              <a:rPr lang="en-US" baseline="30000" dirty="0"/>
              <a:t>nd</a:t>
            </a:r>
            <a:r>
              <a:rPr lang="en-US" dirty="0"/>
              <a:t> coming!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208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a:xfrm>
            <a:off x="457200" y="1371600"/>
            <a:ext cx="8229600" cy="4525963"/>
          </a:xfrm>
        </p:spPr>
        <p:txBody>
          <a:bodyPr>
            <a:normAutofit/>
          </a:bodyPr>
          <a:lstStyle/>
          <a:p>
            <a:pPr marL="514350" lvl="0" indent="-514350">
              <a:buFont typeface="+mj-lt"/>
              <a:buAutoNum type="arabicPeriod" startAt="4"/>
            </a:pPr>
            <a:r>
              <a:rPr lang="en-US" dirty="0">
                <a:effectLst>
                  <a:outerShdw blurRad="38100" dist="38100" dir="2700000" algn="tl">
                    <a:srgbClr val="000000">
                      <a:alpha val="43137"/>
                    </a:srgbClr>
                  </a:outerShdw>
                </a:effectLst>
              </a:rPr>
              <a:t>Jerusalem no longer under Gentile rule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208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0"/>
            <a:ext cx="1828800" cy="1371600"/>
          </a:xfrm>
          <a:prstGeom prst="rect">
            <a:avLst/>
          </a:prstGeom>
        </p:spPr>
      </p:pic>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pPr>
              <a:buNone/>
            </a:pPr>
            <a:r>
              <a:rPr lang="en-US" dirty="0"/>
              <a:t>Luke 21:24</a:t>
            </a:r>
          </a:p>
          <a:p>
            <a:pPr>
              <a:buNone/>
            </a:pPr>
            <a:r>
              <a:rPr lang="en-US" baseline="30000" dirty="0"/>
              <a:t>24 </a:t>
            </a:r>
            <a:r>
              <a:rPr lang="en-US" dirty="0"/>
              <a:t>They will fall by the sword and will be taken as prisoners to all the nations. Jerusalem will be trampled on by the Gentiles until the times of the Gentiles are fulfilled. </a:t>
            </a:r>
          </a:p>
          <a:p>
            <a:pPr>
              <a:buNone/>
            </a:pPr>
            <a:r>
              <a:rPr lang="en-US" b="1" dirty="0"/>
              <a:t>6 day war</a:t>
            </a:r>
            <a:r>
              <a:rPr lang="en-US" dirty="0"/>
              <a:t> (1967)delivered Jerusalem from Gentile rule… but the temple </a:t>
            </a:r>
            <a:r>
              <a:rPr lang="en-US"/>
              <a:t>mount isn’t!</a:t>
            </a:r>
            <a:endParaRPr lang="en-US" dirty="0"/>
          </a:p>
          <a:p>
            <a:endParaRPr lang="en-US" dirty="0"/>
          </a:p>
        </p:txBody>
      </p:sp>
      <p:pic>
        <p:nvPicPr>
          <p:cNvPr id="6" name="Picture 5" descr="P1030338.JP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3200400" y="5257800"/>
            <a:ext cx="2133600" cy="1600200"/>
          </a:xfrm>
          <a:prstGeom prst="rect">
            <a:avLst/>
          </a:prstGeom>
        </p:spPr>
      </p:pic>
      <p:pic>
        <p:nvPicPr>
          <p:cNvPr id="7" name="Picture 6" descr="P1030339.JP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5791200" y="5286076"/>
            <a:ext cx="2827051" cy="1585665"/>
          </a:xfrm>
          <a:prstGeom prst="rect">
            <a:avLst/>
          </a:prstGeom>
        </p:spPr>
      </p:pic>
      <p:pic>
        <p:nvPicPr>
          <p:cNvPr id="8" name="Picture 7" descr="P103034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6800" y="5257800"/>
            <a:ext cx="1600200" cy="162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Exponential growth in travel and knowledge</a:t>
            </a:r>
          </a:p>
          <a:p>
            <a:pPr marL="514350" indent="-514350">
              <a:buFont typeface="+mj-lt"/>
              <a:buAutoNum type="arabicPeriod"/>
            </a:pPr>
            <a:r>
              <a:rPr lang="en-US" dirty="0"/>
              <a:t>Rebirth of Israel</a:t>
            </a:r>
          </a:p>
          <a:p>
            <a:pPr marL="514350" indent="-514350">
              <a:buFont typeface="+mj-lt"/>
              <a:buAutoNum type="arabicPeriod"/>
            </a:pPr>
            <a:r>
              <a:rPr lang="en-US" dirty="0"/>
              <a:t>Re-gathering of the Jews to Israel</a:t>
            </a:r>
          </a:p>
          <a:p>
            <a:pPr marL="514350" indent="-514350">
              <a:buFont typeface="+mj-lt"/>
              <a:buAutoNum type="arabicPeriod"/>
            </a:pPr>
            <a:r>
              <a:rPr lang="en-US" dirty="0"/>
              <a:t>Jerusalem will no longer be under Gentile rule </a:t>
            </a:r>
          </a:p>
        </p:txBody>
      </p:sp>
      <p:pic>
        <p:nvPicPr>
          <p:cNvPr id="4" name="Picture 2" descr="http://www.wisebread.com/files/fruganomics/imagecache/blog_image_full/files/fruganomics/blog-images/airpla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676400"/>
            <a:ext cx="990600" cy="792480"/>
          </a:xfrm>
          <a:prstGeom prst="rect">
            <a:avLst/>
          </a:prstGeom>
          <a:noFill/>
        </p:spPr>
      </p:pic>
      <p:pic>
        <p:nvPicPr>
          <p:cNvPr id="5" name="Picture 4" descr="Stock Photo - princeton university. &#10;fotosearch - search &#10;stock photos, &#10;pictures, images, &#10;and photo 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676400"/>
            <a:ext cx="770238" cy="1139952"/>
          </a:xfrm>
          <a:prstGeom prst="rect">
            <a:avLst/>
          </a:prstGeom>
          <a:noFill/>
        </p:spPr>
      </p:pic>
      <p:pic>
        <p:nvPicPr>
          <p:cNvPr id="6" name="Picture 5" descr="israel-topograph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201" y="2743200"/>
            <a:ext cx="762000" cy="1131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2D77C-A806-4220-9BAE-8BE2E2960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5137785"/>
          </a:xfrm>
          <a:prstGeom prst="rect">
            <a:avLst/>
          </a:prstGeom>
        </p:spPr>
      </p:pic>
      <p:sp>
        <p:nvSpPr>
          <p:cNvPr id="2" name="Title 1">
            <a:extLst>
              <a:ext uri="{FF2B5EF4-FFF2-40B4-BE49-F238E27FC236}">
                <a16:creationId xmlns:a16="http://schemas.microsoft.com/office/drawing/2014/main" id="{AB50626E-C4B1-48C9-92CA-8398273BD482}"/>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DBAF08EA-4A0C-42F3-975D-1D878D95BC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2673985"/>
            <a:ext cx="8210550" cy="5476875"/>
          </a:xfrm>
          <a:prstGeom prst="rect">
            <a:avLst/>
          </a:prstGeom>
          <a:ln>
            <a:noFill/>
          </a:ln>
          <a:effectLst>
            <a:softEdge rad="112500"/>
          </a:effectLst>
        </p:spPr>
      </p:pic>
      <p:pic>
        <p:nvPicPr>
          <p:cNvPr id="4" name="Content Placeholder 3">
            <a:extLst>
              <a:ext uri="{FF2B5EF4-FFF2-40B4-BE49-F238E27FC236}">
                <a16:creationId xmlns:a16="http://schemas.microsoft.com/office/drawing/2014/main" id="{63B158E4-6CBA-423E-A3E7-847B8D31293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20721965">
            <a:off x="3709498" y="2840894"/>
            <a:ext cx="6787586"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8372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5"/>
            </a:pPr>
            <a:r>
              <a:rPr lang="en-US" dirty="0"/>
              <a:t>Increase in Deception  Matt 24:4, </a:t>
            </a:r>
            <a:r>
              <a:rPr lang="en-US" dirty="0" err="1"/>
              <a:t>Jer</a:t>
            </a:r>
            <a:r>
              <a:rPr lang="en-US" dirty="0"/>
              <a:t> 9:5</a:t>
            </a:r>
          </a:p>
          <a:p>
            <a:pPr>
              <a:buNone/>
            </a:pPr>
            <a:r>
              <a:rPr lang="en-US" dirty="0"/>
              <a:t>Matthew 24:4-5</a:t>
            </a:r>
          </a:p>
          <a:p>
            <a:pPr>
              <a:buNone/>
            </a:pPr>
            <a:r>
              <a:rPr lang="en-US" baseline="30000" dirty="0"/>
              <a:t>  </a:t>
            </a:r>
            <a:r>
              <a:rPr lang="en-US" dirty="0"/>
              <a:t>Jesus answered: “Watch out that no one deceives you. </a:t>
            </a:r>
            <a:r>
              <a:rPr lang="en-US" baseline="30000" dirty="0"/>
              <a:t>  </a:t>
            </a:r>
            <a:r>
              <a:rPr lang="en-US" dirty="0"/>
              <a:t>For many will come in my name, claiming, ‘I am the Christ,’ and will deceive many.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1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6"/>
            </a:pPr>
            <a:r>
              <a:rPr lang="en-US" dirty="0"/>
              <a:t>Wars, famines, pestilence   </a:t>
            </a:r>
          </a:p>
          <a:p>
            <a:pPr>
              <a:buNone/>
            </a:pPr>
            <a:r>
              <a:rPr lang="en-US" dirty="0"/>
              <a:t>Matthew 24:7-8</a:t>
            </a:r>
            <a:br>
              <a:rPr lang="en-US" dirty="0"/>
            </a:br>
            <a:r>
              <a:rPr lang="en-US" dirty="0"/>
              <a:t>Nation will rise against nation, and kingdom against kingdom. There will be famines and earthquakes in various places. All these are the beginning of birth pains.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7"/>
            </a:pPr>
            <a:r>
              <a:rPr lang="en-US" dirty="0"/>
              <a:t>Armageddon (Zech 14:12-15)</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7"/>
            </a:pPr>
            <a:r>
              <a:rPr lang="en-US" dirty="0"/>
              <a:t>Plague ends Armageddon (Zech 14:12-15)</a:t>
            </a:r>
          </a:p>
          <a:p>
            <a:endParaRPr lang="en-US" dirty="0"/>
          </a:p>
        </p:txBody>
      </p:sp>
    </p:spTree>
    <p:extLst>
      <p:ext uri="{BB962C8B-B14F-4D97-AF65-F5344CB8AC3E}">
        <p14:creationId xmlns:p14="http://schemas.microsoft.com/office/powerpoint/2010/main" val="270403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r>
              <a:rPr lang="en-US" dirty="0"/>
              <a:t>Zechariah 14:12-15</a:t>
            </a:r>
            <a:br>
              <a:rPr lang="en-US" dirty="0"/>
            </a:br>
            <a:r>
              <a:rPr lang="en-US" dirty="0"/>
              <a:t>This is the plague with which the Lord will strike all the nations that fought against Jerusalem: Their flesh will rot while they are still standing on their feet, their eyes will rot in their sockets, and their tongues will rot in their mouths. </a:t>
            </a:r>
          </a:p>
          <a:p>
            <a:endParaRPr lang="en-US" dirty="0"/>
          </a:p>
        </p:txBody>
      </p:sp>
      <p:pic>
        <p:nvPicPr>
          <p:cNvPr id="53252" name="Picture 4" descr="http://www.batguano.com/nuclear/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597262"/>
            <a:ext cx="1828800" cy="2296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r>
              <a:rPr lang="en-US" dirty="0"/>
              <a:t> On that day men will be stricken </a:t>
            </a:r>
            <a:r>
              <a:rPr lang="en-US" u="sng" dirty="0"/>
              <a:t>by the Lord </a:t>
            </a:r>
            <a:r>
              <a:rPr lang="en-US" dirty="0"/>
              <a:t>with great panic. Each man will seize the hand of another, and they will attack each other. Judah too will fight at Jerusalem.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None/>
            </a:pPr>
            <a:r>
              <a:rPr lang="en-US" dirty="0"/>
              <a:t>Context: Jesus returns and splits the Mount of Olives</a:t>
            </a:r>
          </a:p>
          <a:p>
            <a:endParaRPr lang="en-US" dirty="0"/>
          </a:p>
        </p:txBody>
      </p:sp>
      <p:pic>
        <p:nvPicPr>
          <p:cNvPr id="5" name="Picture 4" descr="P102088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2703097"/>
            <a:ext cx="5715000" cy="3443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7"/>
            </a:pPr>
            <a:r>
              <a:rPr lang="en-US" dirty="0"/>
              <a:t>Mark of the Beast</a:t>
            </a:r>
          </a:p>
          <a:p>
            <a:pPr marL="514350" lvl="0" indent="-514350">
              <a:buFont typeface="+mj-lt"/>
              <a:buAutoNum type="arabicPeriod" startAt="7"/>
            </a:pPr>
            <a:r>
              <a:rPr lang="en-US" dirty="0"/>
              <a:t>Absolute control on all financial transactions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cat&#10;&#10;Description automatically generated with medium confidence">
            <a:extLst>
              <a:ext uri="{FF2B5EF4-FFF2-40B4-BE49-F238E27FC236}">
                <a16:creationId xmlns:a16="http://schemas.microsoft.com/office/drawing/2014/main" id="{F4392398-E8DD-4699-88C9-8B96030C07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7687"/>
            <a:ext cx="9144000" cy="6102626"/>
          </a:xfrm>
          <a:prstGeom prst="rect">
            <a:avLst/>
          </a:prstGeom>
        </p:spPr>
      </p:pic>
    </p:spTree>
    <p:extLst>
      <p:ext uri="{BB962C8B-B14F-4D97-AF65-F5344CB8AC3E}">
        <p14:creationId xmlns:p14="http://schemas.microsoft.com/office/powerpoint/2010/main" val="681748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3B9D-0B04-4C67-86F6-5B39A4B7FE61}"/>
              </a:ext>
            </a:extLst>
          </p:cNvPr>
          <p:cNvSpPr>
            <a:spLocks noGrp="1"/>
          </p:cNvSpPr>
          <p:nvPr>
            <p:ph type="title"/>
          </p:nvPr>
        </p:nvSpPr>
        <p:spPr/>
        <p:txBody>
          <a:bodyPr/>
          <a:lstStyle/>
          <a:p>
            <a:r>
              <a:rPr lang="en-US" dirty="0"/>
              <a:t>Sweden</a:t>
            </a:r>
          </a:p>
        </p:txBody>
      </p:sp>
      <p:pic>
        <p:nvPicPr>
          <p:cNvPr id="7" name="Content Placeholder 6">
            <a:extLst>
              <a:ext uri="{FF2B5EF4-FFF2-40B4-BE49-F238E27FC236}">
                <a16:creationId xmlns:a16="http://schemas.microsoft.com/office/drawing/2014/main" id="{C39E9783-C69D-49EF-803E-B39C89F5DB0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614889"/>
            <a:ext cx="8229600" cy="4496585"/>
          </a:xfrm>
        </p:spPr>
      </p:pic>
    </p:spTree>
    <p:extLst>
      <p:ext uri="{BB962C8B-B14F-4D97-AF65-F5344CB8AC3E}">
        <p14:creationId xmlns:p14="http://schemas.microsoft.com/office/powerpoint/2010/main" val="81201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CAD1-22F5-42B9-BF4B-875A69F3BC57}"/>
              </a:ext>
            </a:extLst>
          </p:cNvPr>
          <p:cNvSpPr>
            <a:spLocks noGrp="1"/>
          </p:cNvSpPr>
          <p:nvPr>
            <p:ph type="title"/>
          </p:nvPr>
        </p:nvSpPr>
        <p:spPr/>
        <p:txBody>
          <a:bodyPr>
            <a:normAutofit fontScale="90000"/>
          </a:bodyPr>
          <a:lstStyle/>
          <a:p>
            <a:r>
              <a:rPr lang="en-US" dirty="0"/>
              <a:t>How can people be confused on gender?</a:t>
            </a:r>
          </a:p>
        </p:txBody>
      </p:sp>
      <p:pic>
        <p:nvPicPr>
          <p:cNvPr id="4" name="Content Placeholder 3">
            <a:extLst>
              <a:ext uri="{FF2B5EF4-FFF2-40B4-BE49-F238E27FC236}">
                <a16:creationId xmlns:a16="http://schemas.microsoft.com/office/drawing/2014/main" id="{2E475378-9D01-480B-9111-A2B7FF83BC2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81000" y="2286000"/>
            <a:ext cx="3733800" cy="3429000"/>
          </a:xfrm>
          <a:prstGeom prst="rect">
            <a:avLst/>
          </a:prstGeom>
        </p:spPr>
      </p:pic>
      <p:pic>
        <p:nvPicPr>
          <p:cNvPr id="5" name="Picture 4">
            <a:extLst>
              <a:ext uri="{FF2B5EF4-FFF2-40B4-BE49-F238E27FC236}">
                <a16:creationId xmlns:a16="http://schemas.microsoft.com/office/drawing/2014/main" id="{3B975072-9F7A-4C06-8E50-C748AD200A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2963" y="1676400"/>
            <a:ext cx="3657598" cy="4876800"/>
          </a:xfrm>
          <a:prstGeom prst="rect">
            <a:avLst/>
          </a:prstGeom>
        </p:spPr>
      </p:pic>
    </p:spTree>
    <p:extLst>
      <p:ext uri="{BB962C8B-B14F-4D97-AF65-F5344CB8AC3E}">
        <p14:creationId xmlns:p14="http://schemas.microsoft.com/office/powerpoint/2010/main" val="2354100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647E-A3A5-47FE-BB90-E18CA675CDCF}"/>
              </a:ext>
            </a:extLst>
          </p:cNvPr>
          <p:cNvSpPr>
            <a:spLocks noGrp="1"/>
          </p:cNvSpPr>
          <p:nvPr>
            <p:ph type="title"/>
          </p:nvPr>
        </p:nvSpPr>
        <p:spPr>
          <a:xfrm>
            <a:off x="457200" y="274638"/>
            <a:ext cx="8229600" cy="1143000"/>
          </a:xfrm>
        </p:spPr>
        <p:txBody>
          <a:bodyPr anchor="ctr">
            <a:normAutofit/>
          </a:bodyPr>
          <a:lstStyle/>
          <a:p>
            <a:r>
              <a:rPr lang="en-US" dirty="0"/>
              <a:t>Bahamas</a:t>
            </a:r>
          </a:p>
        </p:txBody>
      </p:sp>
      <p:pic>
        <p:nvPicPr>
          <p:cNvPr id="7" name="Picture 6">
            <a:extLst>
              <a:ext uri="{FF2B5EF4-FFF2-40B4-BE49-F238E27FC236}">
                <a16:creationId xmlns:a16="http://schemas.microsoft.com/office/drawing/2014/main" id="{B5816B36-67F3-4777-A835-B827A841F8D0}"/>
              </a:ext>
            </a:extLst>
          </p:cNvPr>
          <p:cNvPicPr>
            <a:picLocks noChangeAspect="1"/>
          </p:cNvPicPr>
          <p:nvPr/>
        </p:nvPicPr>
        <p:blipFill>
          <a:blip r:embed="rId2"/>
          <a:stretch>
            <a:fillRect/>
          </a:stretch>
        </p:blipFill>
        <p:spPr>
          <a:xfrm>
            <a:off x="636380" y="1600200"/>
            <a:ext cx="7871240" cy="4525963"/>
          </a:xfrm>
          <a:prstGeom prst="rect">
            <a:avLst/>
          </a:prstGeom>
          <a:noFill/>
        </p:spPr>
      </p:pic>
    </p:spTree>
    <p:extLst>
      <p:ext uri="{BB962C8B-B14F-4D97-AF65-F5344CB8AC3E}">
        <p14:creationId xmlns:p14="http://schemas.microsoft.com/office/powerpoint/2010/main" val="3051844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4F1B8-B8D9-42C2-95BF-458EA28A72B1}"/>
              </a:ext>
            </a:extLst>
          </p:cNvPr>
          <p:cNvSpPr txBox="1"/>
          <p:nvPr/>
        </p:nvSpPr>
        <p:spPr>
          <a:xfrm>
            <a:off x="457200" y="609600"/>
            <a:ext cx="8229600" cy="5293757"/>
          </a:xfrm>
          <a:prstGeom prst="rect">
            <a:avLst/>
          </a:prstGeom>
          <a:noFill/>
        </p:spPr>
        <p:txBody>
          <a:bodyPr wrap="square">
            <a:spAutoFit/>
          </a:bodyPr>
          <a:lstStyle/>
          <a:p>
            <a:r>
              <a:rPr lang="en-US" dirty="0"/>
              <a:t>Revelation 13:16–18 (ESV)</a:t>
            </a:r>
          </a:p>
          <a:p>
            <a:r>
              <a:rPr lang="en-US" sz="3200" dirty="0"/>
              <a:t>16 Also it causes all, both small and great, both rich and poor, both free and slave, to be marked on the right hand or the forehead, </a:t>
            </a:r>
          </a:p>
          <a:p>
            <a:r>
              <a:rPr lang="en-US" sz="3200" dirty="0"/>
              <a:t>17 so that </a:t>
            </a:r>
            <a:r>
              <a:rPr lang="en-US" sz="3200" b="1" u="sng" dirty="0"/>
              <a:t>no one can buy or sell </a:t>
            </a:r>
            <a:r>
              <a:rPr lang="en-US" sz="3200" dirty="0"/>
              <a:t>unless he has the mark, that is, the name of the beast or the number of its name. </a:t>
            </a:r>
          </a:p>
          <a:p>
            <a:r>
              <a:rPr lang="en-US" sz="3200" dirty="0"/>
              <a:t>18 This calls for wisdom: let the one who has understanding calculate the number of the beast, for it is the number of a man, and his number is 666.</a:t>
            </a:r>
          </a:p>
        </p:txBody>
      </p:sp>
    </p:spTree>
    <p:extLst>
      <p:ext uri="{BB962C8B-B14F-4D97-AF65-F5344CB8AC3E}">
        <p14:creationId xmlns:p14="http://schemas.microsoft.com/office/powerpoint/2010/main" val="509133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9"/>
            </a:pPr>
            <a:r>
              <a:rPr lang="en-US" dirty="0"/>
              <a:t>Global eye in the sky Rev 11:9-12  </a:t>
            </a:r>
          </a:p>
          <a:p>
            <a:pPr marL="0" indent="0">
              <a:buNone/>
            </a:pPr>
            <a:endParaRPr lang="en-US" dirty="0"/>
          </a:p>
        </p:txBody>
      </p:sp>
      <p:pic>
        <p:nvPicPr>
          <p:cNvPr id="62466" name="Picture 2" descr="http://www.wired.com/images_blogs/photos/uncategorized/2008/02/12/satelli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2743200"/>
            <a:ext cx="3079448" cy="24372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r>
              <a:rPr lang="en-US" dirty="0"/>
              <a:t>Revelation 11:9-12</a:t>
            </a:r>
            <a:br>
              <a:rPr lang="en-US" dirty="0"/>
            </a:br>
            <a:r>
              <a:rPr lang="en-US" dirty="0"/>
              <a:t>For three and a half days men from every people, tribe, language and nation will gaze on their bodies and refuse them burial. The inhabitants of the earth will gloat over them and will celebrate by sending each other gifts, because these two prophets had tormented those who live on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8"/>
            </a:pPr>
            <a:r>
              <a:rPr lang="en-US" dirty="0"/>
              <a:t>Global eye in the sky Rev 11:9-12</a:t>
            </a:r>
          </a:p>
          <a:p>
            <a:pPr lvl="1"/>
            <a:r>
              <a:rPr lang="en-US" dirty="0"/>
              <a:t>How can all the people of the nations see this?</a:t>
            </a:r>
          </a:p>
          <a:p>
            <a:pPr lvl="2"/>
            <a:r>
              <a:rPr lang="en-US" dirty="0"/>
              <a:t>Satellite transmission</a:t>
            </a:r>
          </a:p>
          <a:p>
            <a:pPr lvl="2"/>
            <a:r>
              <a:rPr lang="en-US" dirty="0"/>
              <a:t>Internet transmission</a:t>
            </a:r>
          </a:p>
          <a:p>
            <a:pPr lvl="2"/>
            <a:r>
              <a:rPr lang="en-US" dirty="0"/>
              <a:t>NOTE: This is something that is certainly true only of these last years!</a:t>
            </a:r>
          </a:p>
          <a:p>
            <a:endParaRPr lang="en-US" dirty="0"/>
          </a:p>
        </p:txBody>
      </p:sp>
      <p:pic>
        <p:nvPicPr>
          <p:cNvPr id="62466" name="Picture 2" descr="http://www.wired.com/images_blogs/photos/uncategorized/2008/02/12/satelli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4191000"/>
            <a:ext cx="3079448" cy="2437252"/>
          </a:xfrm>
          <a:prstGeom prst="rect">
            <a:avLst/>
          </a:prstGeom>
          <a:noFill/>
        </p:spPr>
      </p:pic>
    </p:spTree>
    <p:extLst>
      <p:ext uri="{BB962C8B-B14F-4D97-AF65-F5344CB8AC3E}">
        <p14:creationId xmlns:p14="http://schemas.microsoft.com/office/powerpoint/2010/main" val="43502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2466"/>
                                        </p:tgtEl>
                                        <p:attrNameLst>
                                          <p:attrName>style.visibility</p:attrName>
                                        </p:attrNameLst>
                                      </p:cBhvr>
                                      <p:to>
                                        <p:strVal val="visible"/>
                                      </p:to>
                                    </p:set>
                                    <p:animEffect transition="in" filter="diamond(in)">
                                      <p:cBhvr>
                                        <p:cTn id="25" dur="2000"/>
                                        <p:tgtEl>
                                          <p:spTgt spid="6246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9"/>
            </a:pPr>
            <a:r>
              <a:rPr lang="en-US" dirty="0"/>
              <a:t>Earth quakes Matt 24:7</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1477962"/>
          </a:xfrm>
        </p:spPr>
        <p:txBody>
          <a:bodyPr>
            <a:normAutofit fontScale="90000"/>
          </a:bodyPr>
          <a:lstStyle/>
          <a:p>
            <a:br>
              <a:rPr lang="en-US" dirty="0"/>
            </a:br>
            <a:r>
              <a:rPr lang="en-US" dirty="0"/>
              <a:t>Strong Earthquake Shakes Tokyo Area; No Reports of Casualties or Damage</a:t>
            </a:r>
            <a:br>
              <a:rPr lang="en-US" dirty="0"/>
            </a:br>
            <a:r>
              <a:rPr lang="en-US" dirty="0"/>
              <a:t>TOKYO August 9, 2009 (AP) </a:t>
            </a:r>
            <a:br>
              <a:rPr lang="en-US" dirty="0"/>
            </a:br>
            <a:endParaRPr lang="en-US" dirty="0"/>
          </a:p>
        </p:txBody>
      </p:sp>
      <p:pic>
        <p:nvPicPr>
          <p:cNvPr id="30722" name="Picture 2" descr="photo Strong earthquake shakes Tokyo area; no reports of casualties or dama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00400" y="3276600"/>
            <a:ext cx="3048000" cy="2286001"/>
          </a:xfrm>
          <a:prstGeom prst="rect">
            <a:avLst/>
          </a:prstGeom>
          <a:noFill/>
        </p:spPr>
      </p:pic>
      <p:pic>
        <p:nvPicPr>
          <p:cNvPr id="3" name="Picture 2">
            <a:extLst>
              <a:ext uri="{FF2B5EF4-FFF2-40B4-BE49-F238E27FC236}">
                <a16:creationId xmlns:a16="http://schemas.microsoft.com/office/drawing/2014/main" id="{BC22AEAA-BF95-4BE5-BB43-3B25B662CD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750" y="581025"/>
            <a:ext cx="8572500" cy="5695950"/>
          </a:xfrm>
          <a:prstGeom prst="rect">
            <a:avLst/>
          </a:prstGeom>
        </p:spPr>
      </p:pic>
      <p:pic>
        <p:nvPicPr>
          <p:cNvPr id="4" name="Picture 3">
            <a:extLst>
              <a:ext uri="{FF2B5EF4-FFF2-40B4-BE49-F238E27FC236}">
                <a16:creationId xmlns:a16="http://schemas.microsoft.com/office/drawing/2014/main" id="{FD817309-2BC7-4E0F-89E5-6A39A540F0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407" y="411459"/>
            <a:ext cx="4419600" cy="2941043"/>
          </a:xfrm>
          <a:prstGeom prst="rect">
            <a:avLst/>
          </a:prstGeom>
        </p:spPr>
      </p:pic>
      <p:pic>
        <p:nvPicPr>
          <p:cNvPr id="5" name="Picture 4">
            <a:extLst>
              <a:ext uri="{FF2B5EF4-FFF2-40B4-BE49-F238E27FC236}">
                <a16:creationId xmlns:a16="http://schemas.microsoft.com/office/drawing/2014/main" id="{B7F8454C-8D36-4C7E-B292-4364655ED1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61123" y="1180634"/>
            <a:ext cx="4752975" cy="3810000"/>
          </a:xfrm>
          <a:prstGeom prst="rect">
            <a:avLst/>
          </a:prstGeom>
        </p:spPr>
      </p:pic>
      <p:sp>
        <p:nvSpPr>
          <p:cNvPr id="6" name="TextBox 5">
            <a:extLst>
              <a:ext uri="{FF2B5EF4-FFF2-40B4-BE49-F238E27FC236}">
                <a16:creationId xmlns:a16="http://schemas.microsoft.com/office/drawing/2014/main" id="{6C788E3E-DB14-43FF-9972-FEEFAC04E833}"/>
              </a:ext>
            </a:extLst>
          </p:cNvPr>
          <p:cNvSpPr txBox="1"/>
          <p:nvPr/>
        </p:nvSpPr>
        <p:spPr>
          <a:xfrm>
            <a:off x="1629243" y="1420315"/>
            <a:ext cx="535305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Report: USGS Data Shows Earthquakes Increasing In Magnitude &amp; Frequency</a:t>
            </a:r>
          </a:p>
          <a:p>
            <a:r>
              <a:rPr lang="en-US" dirty="0">
                <a:hlinkClick r:id="rId6"/>
              </a:rPr>
              <a:t>July 23, 2020</a:t>
            </a:r>
            <a:r>
              <a:rPr lang="en-US" dirty="0">
                <a:hlinkClick r:id="rId7"/>
              </a:rPr>
              <a:t>Pattern Is Prologue</a:t>
            </a:r>
            <a:r>
              <a:rPr lang="en-US" dirty="0"/>
              <a:t> </a:t>
            </a:r>
          </a:p>
        </p:txBody>
      </p:sp>
      <p:pic>
        <p:nvPicPr>
          <p:cNvPr id="7" name="Picture 6">
            <a:extLst>
              <a:ext uri="{FF2B5EF4-FFF2-40B4-BE49-F238E27FC236}">
                <a16:creationId xmlns:a16="http://schemas.microsoft.com/office/drawing/2014/main" id="{E75D1968-E14E-4CE3-86D4-20EB42B0305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407" y="2381101"/>
            <a:ext cx="8248650" cy="4867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9"/>
            </a:pPr>
            <a:r>
              <a:rPr lang="en-US" dirty="0"/>
              <a:t>Earth quakes Matt 24:7</a:t>
            </a:r>
          </a:p>
          <a:p>
            <a:pPr lvl="1"/>
            <a:r>
              <a:rPr lang="en-US" dirty="0"/>
              <a:t>20</a:t>
            </a:r>
            <a:r>
              <a:rPr lang="en-US" baseline="30000" dirty="0"/>
              <a:t>th</a:t>
            </a:r>
            <a:r>
              <a:rPr lang="en-US" dirty="0"/>
              <a:t> century is known as the century of earthquakes. </a:t>
            </a:r>
          </a:p>
          <a:p>
            <a:pPr lvl="2"/>
            <a:r>
              <a:rPr lang="en-US" dirty="0"/>
              <a:t>We have records from the 13</a:t>
            </a:r>
            <a:r>
              <a:rPr lang="en-US" baseline="30000" dirty="0"/>
              <a:t>th</a:t>
            </a:r>
            <a:r>
              <a:rPr lang="en-US" dirty="0"/>
              <a:t> century</a:t>
            </a:r>
          </a:p>
          <a:p>
            <a:pPr lvl="2"/>
            <a:r>
              <a:rPr lang="en-US" dirty="0"/>
              <a:t>If you put all the earthquakes from the 13</a:t>
            </a:r>
            <a:r>
              <a:rPr lang="en-US" baseline="30000" dirty="0"/>
              <a:t>th</a:t>
            </a:r>
            <a:r>
              <a:rPr lang="en-US" dirty="0"/>
              <a:t> to the 19</a:t>
            </a:r>
            <a:r>
              <a:rPr lang="en-US" baseline="30000" dirty="0"/>
              <a:t>th</a:t>
            </a:r>
            <a:r>
              <a:rPr lang="en-US" dirty="0"/>
              <a:t> they are still less than what took place in the 20</a:t>
            </a:r>
            <a:r>
              <a:rPr lang="en-US" baseline="30000" dirty="0"/>
              <a:t>th</a:t>
            </a:r>
            <a:r>
              <a:rPr lang="en-US" dirty="0"/>
              <a:t> century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10"/>
            </a:pPr>
            <a:r>
              <a:rPr lang="en-US" dirty="0"/>
              <a:t>As in the days of Noah (Matt 24:36-39)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r>
              <a:rPr lang="en-US" dirty="0"/>
              <a:t> Matthew 24:36-39</a:t>
            </a:r>
            <a:br>
              <a:rPr lang="en-US" dirty="0"/>
            </a:br>
            <a:r>
              <a:rPr lang="en-US" dirty="0"/>
              <a:t>“No one knows about that day or hour…</a:t>
            </a:r>
          </a:p>
          <a:p>
            <a:pPr>
              <a:buNone/>
            </a:pPr>
            <a:r>
              <a:rPr lang="en-US" dirty="0"/>
              <a:t>As it was in the days of Noah, so it will be at the coming of the Son of Man.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23B2-8368-4C74-9800-FC14516F2E9E}"/>
              </a:ext>
            </a:extLst>
          </p:cNvPr>
          <p:cNvSpPr>
            <a:spLocks noGrp="1"/>
          </p:cNvSpPr>
          <p:nvPr>
            <p:ph type="title"/>
          </p:nvPr>
        </p:nvSpPr>
        <p:spPr/>
        <p:txBody>
          <a:bodyPr>
            <a:normAutofit fontScale="90000"/>
          </a:bodyPr>
          <a:lstStyle/>
          <a:p>
            <a:r>
              <a:rPr lang="en-US" dirty="0"/>
              <a:t>Climate Change </a:t>
            </a:r>
            <a:br>
              <a:rPr lang="en-US" dirty="0"/>
            </a:br>
            <a:r>
              <a:rPr lang="en-US" dirty="0"/>
              <a:t>(Not global warming??) </a:t>
            </a:r>
          </a:p>
        </p:txBody>
      </p:sp>
      <p:pic>
        <p:nvPicPr>
          <p:cNvPr id="4" name="Content Placeholder 3">
            <a:extLst>
              <a:ext uri="{FF2B5EF4-FFF2-40B4-BE49-F238E27FC236}">
                <a16:creationId xmlns:a16="http://schemas.microsoft.com/office/drawing/2014/main" id="{FFE896ED-E6C9-4EFB-AA87-77DDDC22078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7528" y="1600200"/>
            <a:ext cx="6788944" cy="4525963"/>
          </a:xfrm>
          <a:prstGeom prst="rect">
            <a:avLst/>
          </a:prstGeom>
        </p:spPr>
      </p:pic>
    </p:spTree>
    <p:extLst>
      <p:ext uri="{BB962C8B-B14F-4D97-AF65-F5344CB8AC3E}">
        <p14:creationId xmlns:p14="http://schemas.microsoft.com/office/powerpoint/2010/main" val="3988195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normAutofit/>
          </a:bodyPr>
          <a:lstStyle/>
          <a:p>
            <a:r>
              <a:rPr lang="en-US" dirty="0"/>
              <a:t>For in the days before the flood, people were eating and drinking, marrying and giving in marriage, up to the day Noah entered the ark; </a:t>
            </a:r>
            <a:r>
              <a:rPr lang="en-US" i="1" dirty="0"/>
              <a:t>and they knew nothing about what would happen </a:t>
            </a:r>
            <a:r>
              <a:rPr lang="en-US" dirty="0"/>
              <a:t>until the flood came and took them all away. That is how it will be at the coming of the Son of Man.</a:t>
            </a:r>
          </a:p>
          <a:p>
            <a:pPr marL="514350" lvl="0" indent="-514350">
              <a:buNone/>
            </a:pPr>
            <a:endParaRPr lang="en-US"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Signs of His Coming?</a:t>
            </a:r>
          </a:p>
        </p:txBody>
      </p:sp>
      <p:sp>
        <p:nvSpPr>
          <p:cNvPr id="3" name="Content Placeholder 2"/>
          <p:cNvSpPr>
            <a:spLocks noGrp="1"/>
          </p:cNvSpPr>
          <p:nvPr>
            <p:ph idx="1"/>
          </p:nvPr>
        </p:nvSpPr>
        <p:spPr/>
        <p:txBody>
          <a:bodyPr/>
          <a:lstStyle/>
          <a:p>
            <a:pPr marL="514350" lvl="0" indent="-514350">
              <a:buFont typeface="+mj-lt"/>
              <a:buAutoNum type="arabicPeriod" startAt="10"/>
            </a:pPr>
            <a:r>
              <a:rPr lang="en-US" dirty="0"/>
              <a:t>As in the days of Noah (Matt 24:36-39)  </a:t>
            </a:r>
          </a:p>
          <a:p>
            <a:pPr lvl="1"/>
            <a:r>
              <a:rPr lang="en-US" dirty="0"/>
              <a:t>Insensitivity to the things of the Lord</a:t>
            </a:r>
          </a:p>
          <a:p>
            <a:pPr lvl="1"/>
            <a:r>
              <a:rPr lang="en-US" dirty="0"/>
              <a:t>Scoff at the coming of the Lord</a:t>
            </a:r>
          </a:p>
          <a:p>
            <a:pPr lvl="1"/>
            <a:r>
              <a:rPr lang="en-US" dirty="0"/>
              <a:t>THEREFORE they believe that life will just go on and on without any God Who has a program</a:t>
            </a:r>
          </a:p>
          <a:p>
            <a:r>
              <a:rPr lang="en-US" dirty="0"/>
              <a:t>= Naturalistic view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AC6B-3D34-484D-9242-9E3B8F6F290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8FAAD98-ABE4-4468-81D6-F7D3A49FBB0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7890" y="1600200"/>
            <a:ext cx="7748220" cy="4525963"/>
          </a:xfrm>
          <a:prstGeom prst="rect">
            <a:avLst/>
          </a:prstGeom>
        </p:spPr>
      </p:pic>
    </p:spTree>
    <p:extLst>
      <p:ext uri="{BB962C8B-B14F-4D97-AF65-F5344CB8AC3E}">
        <p14:creationId xmlns:p14="http://schemas.microsoft.com/office/powerpoint/2010/main" val="3414076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a:t>Are we close?</a:t>
            </a:r>
          </a:p>
        </p:txBody>
      </p:sp>
      <p:sp>
        <p:nvSpPr>
          <p:cNvPr id="61" name="Text Placeholder 60"/>
          <p:cNvSpPr>
            <a:spLocks noGrp="1"/>
          </p:cNvSpPr>
          <p:nvPr>
            <p:ph type="body" idx="1"/>
          </p:nvPr>
        </p:nvSpPr>
        <p:spPr>
          <a:xfrm>
            <a:off x="762000" y="914400"/>
            <a:ext cx="7772400" cy="1500187"/>
          </a:xfrm>
        </p:spPr>
        <p:txBody>
          <a:bodyPr>
            <a:normAutofit/>
          </a:bodyPr>
          <a:lstStyle/>
          <a:p>
            <a:r>
              <a:rPr lang="en-US" sz="3600" dirty="0"/>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381000" y="2514600"/>
            <a:ext cx="8321040" cy="1588"/>
          </a:xfrm>
          <a:prstGeom prst="line">
            <a:avLst/>
          </a:prstGeom>
          <a:ln w="635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flipH="1" flipV="1">
            <a:off x="1753394" y="25138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1258094" y="1713706"/>
            <a:ext cx="1600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277394" y="25900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2820194" y="2590006"/>
            <a:ext cx="608806" cy="79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6553994" y="2590006"/>
            <a:ext cx="1219200" cy="1588"/>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04800" y="2590800"/>
            <a:ext cx="914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Church</a:t>
            </a:r>
          </a:p>
          <a:p>
            <a:pPr algn="ctr"/>
            <a:r>
              <a:rPr lang="en-US" dirty="0">
                <a:effectLst>
                  <a:outerShdw blurRad="38100" dist="38100" dir="2700000" algn="tl">
                    <a:srgbClr val="000000">
                      <a:alpha val="43137"/>
                    </a:srgbClr>
                  </a:outerShdw>
                </a:effectLst>
              </a:rPr>
              <a:t>Age</a:t>
            </a:r>
          </a:p>
        </p:txBody>
      </p:sp>
      <p:sp>
        <p:nvSpPr>
          <p:cNvPr id="61" name="TextBox 60"/>
          <p:cNvSpPr txBox="1"/>
          <p:nvPr/>
        </p:nvSpPr>
        <p:spPr>
          <a:xfrm>
            <a:off x="1524000" y="457200"/>
            <a:ext cx="9906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Rapture</a:t>
            </a:r>
          </a:p>
        </p:txBody>
      </p:sp>
      <p:sp>
        <p:nvSpPr>
          <p:cNvPr id="62" name="TextBox 61"/>
          <p:cNvSpPr txBox="1"/>
          <p:nvPr/>
        </p:nvSpPr>
        <p:spPr>
          <a:xfrm>
            <a:off x="2438400" y="3276600"/>
            <a:ext cx="13716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Tribulation  </a:t>
            </a:r>
          </a:p>
          <a:p>
            <a:pPr algn="ctr"/>
            <a:r>
              <a:rPr lang="en-US" dirty="0">
                <a:effectLst>
                  <a:outerShdw blurRad="38100" dist="38100" dir="2700000" algn="tl">
                    <a:srgbClr val="000000">
                      <a:alpha val="43137"/>
                    </a:srgbClr>
                  </a:outerShdw>
                </a:effectLst>
              </a:rPr>
              <a:t>Period</a:t>
            </a:r>
          </a:p>
        </p:txBody>
      </p:sp>
      <p:sp>
        <p:nvSpPr>
          <p:cNvPr id="63" name="TextBox 62"/>
          <p:cNvSpPr txBox="1"/>
          <p:nvPr/>
        </p:nvSpPr>
        <p:spPr>
          <a:xfrm>
            <a:off x="4267200" y="2667000"/>
            <a:ext cx="2438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Millennial Kingdom</a:t>
            </a:r>
          </a:p>
          <a:p>
            <a:pPr algn="ctr"/>
            <a:r>
              <a:rPr lang="en-US" dirty="0">
                <a:effectLst>
                  <a:outerShdw blurRad="38100" dist="38100" dir="2700000" algn="tl">
                    <a:srgbClr val="000000">
                      <a:alpha val="43137"/>
                    </a:srgbClr>
                  </a:outerShdw>
                </a:effectLst>
              </a:rPr>
              <a:t>1000 years</a:t>
            </a:r>
          </a:p>
        </p:txBody>
      </p:sp>
      <p:sp>
        <p:nvSpPr>
          <p:cNvPr id="64" name="TextBox 63"/>
          <p:cNvSpPr txBox="1"/>
          <p:nvPr/>
        </p:nvSpPr>
        <p:spPr>
          <a:xfrm>
            <a:off x="7543800" y="2667000"/>
            <a:ext cx="9144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Eternal</a:t>
            </a:r>
          </a:p>
          <a:p>
            <a:pPr algn="ctr"/>
            <a:r>
              <a:rPr lang="en-US" dirty="0">
                <a:effectLst>
                  <a:outerShdw blurRad="38100" dist="38100" dir="2700000" algn="tl">
                    <a:srgbClr val="000000">
                      <a:alpha val="43137"/>
                    </a:srgbClr>
                  </a:outerShdw>
                </a:effectLst>
              </a:rPr>
              <a:t>State</a:t>
            </a:r>
          </a:p>
        </p:txBody>
      </p:sp>
      <p:cxnSp>
        <p:nvCxnSpPr>
          <p:cNvPr id="66" name="Straight Arrow Connector 65"/>
          <p:cNvCxnSpPr/>
          <p:nvPr/>
        </p:nvCxnSpPr>
        <p:spPr>
          <a:xfrm rot="16200000" flipV="1">
            <a:off x="3695700" y="36195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10000" y="4267200"/>
            <a:ext cx="137160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75 days  of clean up</a:t>
            </a:r>
          </a:p>
        </p:txBody>
      </p:sp>
      <p:sp>
        <p:nvSpPr>
          <p:cNvPr id="68" name="TextBox 67"/>
          <p:cNvSpPr txBox="1"/>
          <p:nvPr/>
        </p:nvSpPr>
        <p:spPr>
          <a:xfrm>
            <a:off x="2514600" y="228600"/>
            <a:ext cx="11430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Rewards</a:t>
            </a:r>
          </a:p>
        </p:txBody>
      </p:sp>
      <p:sp>
        <p:nvSpPr>
          <p:cNvPr id="69" name="TextBox 68"/>
          <p:cNvSpPr txBox="1"/>
          <p:nvPr/>
        </p:nvSpPr>
        <p:spPr>
          <a:xfrm>
            <a:off x="2971800" y="685800"/>
            <a:ext cx="1143000" cy="646331"/>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Marriage Supper</a:t>
            </a:r>
          </a:p>
        </p:txBody>
      </p:sp>
      <p:sp>
        <p:nvSpPr>
          <p:cNvPr id="70" name="TextBox 69"/>
          <p:cNvSpPr txBox="1"/>
          <p:nvPr/>
        </p:nvSpPr>
        <p:spPr>
          <a:xfrm>
            <a:off x="3352800" y="1371600"/>
            <a:ext cx="114300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Return </a:t>
            </a:r>
          </a:p>
        </p:txBody>
      </p:sp>
      <p:sp>
        <p:nvSpPr>
          <p:cNvPr id="71" name="TextBox 70"/>
          <p:cNvSpPr txBox="1"/>
          <p:nvPr/>
        </p:nvSpPr>
        <p:spPr>
          <a:xfrm>
            <a:off x="3886200" y="5029200"/>
            <a:ext cx="1143000" cy="923330"/>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Sheep and Goat Judgment</a:t>
            </a:r>
          </a:p>
        </p:txBody>
      </p:sp>
      <p:sp>
        <p:nvSpPr>
          <p:cNvPr id="72" name="TextBox 71"/>
          <p:cNvSpPr txBox="1"/>
          <p:nvPr/>
        </p:nvSpPr>
        <p:spPr>
          <a:xfrm>
            <a:off x="6553200" y="762000"/>
            <a:ext cx="1143000" cy="1200329"/>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Great White Throne Judgment</a:t>
            </a:r>
          </a:p>
        </p:txBody>
      </p:sp>
      <p:sp>
        <p:nvSpPr>
          <p:cNvPr id="22" name="TextBox 21">
            <a:extLst>
              <a:ext uri="{FF2B5EF4-FFF2-40B4-BE49-F238E27FC236}">
                <a16:creationId xmlns:a16="http://schemas.microsoft.com/office/drawing/2014/main" id="{6A2CD4D5-5521-4C96-8757-FF5406FEDE4E}"/>
              </a:ext>
            </a:extLst>
          </p:cNvPr>
          <p:cNvSpPr txBox="1"/>
          <p:nvPr/>
        </p:nvSpPr>
        <p:spPr>
          <a:xfrm>
            <a:off x="4424365" y="376535"/>
            <a:ext cx="2054224"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Armageddon</a:t>
            </a:r>
          </a:p>
        </p:txBody>
      </p:sp>
      <p:cxnSp>
        <p:nvCxnSpPr>
          <p:cNvPr id="23" name="Straight Arrow Connector 22">
            <a:extLst>
              <a:ext uri="{FF2B5EF4-FFF2-40B4-BE49-F238E27FC236}">
                <a16:creationId xmlns:a16="http://schemas.microsoft.com/office/drawing/2014/main" id="{60D1BE32-8362-4421-AA9D-D023E40A12E7}"/>
              </a:ext>
            </a:extLst>
          </p:cNvPr>
          <p:cNvCxnSpPr>
            <a:cxnSpLocks/>
          </p:cNvCxnSpPr>
          <p:nvPr/>
        </p:nvCxnSpPr>
        <p:spPr>
          <a:xfrm flipH="1">
            <a:off x="4038600" y="953869"/>
            <a:ext cx="1066801"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0"/>
                                        <p:tgtEl>
                                          <p:spTgt spid="7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0"/>
                                        <p:tgtEl>
                                          <p:spTgt spid="63"/>
                                        </p:tgtEl>
                                      </p:cBhvr>
                                    </p:animEffect>
                                  </p:childTnLst>
                                </p:cTn>
                              </p:par>
                              <p:par>
                                <p:cTn id="41" presetID="10"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0"/>
                                        <p:tgtEl>
                                          <p:spTgt spid="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0"/>
                                        <p:tgtEl>
                                          <p:spTgt spid="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7" grpId="0"/>
      <p:bldP spid="68" grpId="0"/>
      <p:bldP spid="69" grpId="0"/>
      <p:bldP spid="70" grpId="0"/>
      <p:bldP spid="71" grpId="0"/>
      <p:bldP spid="72"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62075"/>
          </a:xfrm>
        </p:spPr>
        <p:txBody>
          <a:bodyPr>
            <a:normAutofit fontScale="90000"/>
          </a:bodyPr>
          <a:lstStyle/>
          <a:p>
            <a:r>
              <a:rPr lang="en-US" dirty="0"/>
              <a:t>Matthew 24:32-33</a:t>
            </a:r>
            <a:br>
              <a:rPr lang="en-US" dirty="0"/>
            </a:br>
            <a:r>
              <a:rPr lang="en-US" dirty="0"/>
              <a:t>“Now learn this lesson from the fig tree: As soon as its twigs get tender and its leaves come out, you know that summer is near. Even so, when you see all these things, you know that it is near, right at the door.</a:t>
            </a:r>
            <a:br>
              <a:rPr lang="en-US" dirty="0"/>
            </a:br>
            <a:endParaRPr lang="en-US" dirty="0"/>
          </a:p>
        </p:txBody>
      </p:sp>
      <p:sp>
        <p:nvSpPr>
          <p:cNvPr id="3" name="Text Placeholder 2"/>
          <p:cNvSpPr>
            <a:spLocks noGrp="1"/>
          </p:cNvSpPr>
          <p:nvPr>
            <p:ph type="body" idx="1"/>
          </p:nvPr>
        </p:nvSpPr>
        <p:spPr/>
        <p:txBody>
          <a:bodyPr/>
          <a:lstStyle/>
          <a:p>
            <a:endParaRPr lang="en-US"/>
          </a:p>
        </p:txBody>
      </p:sp>
      <p:pic>
        <p:nvPicPr>
          <p:cNvPr id="4" name="Picture 3" descr="israel-topograph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 cy="1810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1C36-3247-4408-BC2F-DC137F8141F0}"/>
              </a:ext>
            </a:extLst>
          </p:cNvPr>
          <p:cNvSpPr>
            <a:spLocks noGrp="1"/>
          </p:cNvSpPr>
          <p:nvPr>
            <p:ph type="title"/>
          </p:nvPr>
        </p:nvSpPr>
        <p:spPr/>
        <p:txBody>
          <a:bodyPr/>
          <a:lstStyle/>
          <a:p>
            <a:r>
              <a:rPr lang="en-US" dirty="0"/>
              <a:t>Covid and 1.9 trillion</a:t>
            </a:r>
          </a:p>
        </p:txBody>
      </p:sp>
      <p:pic>
        <p:nvPicPr>
          <p:cNvPr id="4" name="Content Placeholder 3">
            <a:extLst>
              <a:ext uri="{FF2B5EF4-FFF2-40B4-BE49-F238E27FC236}">
                <a16:creationId xmlns:a16="http://schemas.microsoft.com/office/drawing/2014/main" id="{31EBE3F7-ABED-42AA-BBE9-AB9E8F45AAE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62956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6A98-34FB-4EF2-8304-3ED0D18D5E99}"/>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C617451-12B2-4894-9747-77CC5759DCD0}"/>
              </a:ext>
            </a:extLst>
          </p:cNvPr>
          <p:cNvPicPr>
            <a:picLocks noGrp="1" noChangeAspect="1"/>
          </p:cNvPicPr>
          <p:nvPr>
            <p:ph idx="1"/>
          </p:nvPr>
        </p:nvPicPr>
        <p:blipFill>
          <a:blip r:embed="rId2"/>
          <a:stretch>
            <a:fillRect/>
          </a:stretch>
        </p:blipFill>
        <p:spPr>
          <a:xfrm>
            <a:off x="66753" y="1524000"/>
            <a:ext cx="8658193" cy="4876799"/>
          </a:xfrm>
        </p:spPr>
      </p:pic>
    </p:spTree>
    <p:extLst>
      <p:ext uri="{BB962C8B-B14F-4D97-AF65-F5344CB8AC3E}">
        <p14:creationId xmlns:p14="http://schemas.microsoft.com/office/powerpoint/2010/main" val="169819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D2967-2040-4D93-9006-2EB4C6A165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4375" y="1625184"/>
            <a:ext cx="7715250" cy="4991100"/>
          </a:xfrm>
          <a:prstGeom prst="rect">
            <a:avLst/>
          </a:prstGeom>
        </p:spPr>
      </p:pic>
      <p:sp>
        <p:nvSpPr>
          <p:cNvPr id="9" name="Title 1">
            <a:extLst>
              <a:ext uri="{FF2B5EF4-FFF2-40B4-BE49-F238E27FC236}">
                <a16:creationId xmlns:a16="http://schemas.microsoft.com/office/drawing/2014/main" id="{1FBC2D81-FFC3-459B-986A-43B036CD9ADD}"/>
              </a:ext>
            </a:extLst>
          </p:cNvPr>
          <p:cNvSpPr>
            <a:spLocks noGrp="1"/>
          </p:cNvSpPr>
          <p:nvPr>
            <p:ph type="title"/>
          </p:nvPr>
        </p:nvSpPr>
        <p:spPr>
          <a:xfrm>
            <a:off x="457200" y="274638"/>
            <a:ext cx="8229600" cy="1143000"/>
          </a:xfrm>
        </p:spPr>
        <p:txBody>
          <a:bodyPr/>
          <a:lstStyle/>
          <a:p>
            <a:r>
              <a:rPr lang="en-US" dirty="0"/>
              <a:t>Global Digital Currency</a:t>
            </a:r>
          </a:p>
        </p:txBody>
      </p:sp>
      <p:sp>
        <p:nvSpPr>
          <p:cNvPr id="7" name="Content Placeholder 6">
            <a:extLst>
              <a:ext uri="{FF2B5EF4-FFF2-40B4-BE49-F238E27FC236}">
                <a16:creationId xmlns:a16="http://schemas.microsoft.com/office/drawing/2014/main" id="{A9118121-A16F-4523-99E4-7AFA3134F5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66729014"/>
      </p:ext>
    </p:extLst>
  </p:cSld>
  <p:clrMapOvr>
    <a:masterClrMapping/>
  </p:clrMapOvr>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2575</TotalTime>
  <Words>2083</Words>
  <Application>Microsoft Office PowerPoint</Application>
  <PresentationFormat>On-screen Show (4:3)</PresentationFormat>
  <Paragraphs>262</Paragraphs>
  <Slides>65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Arial Black</vt:lpstr>
      <vt:lpstr>Book Antiqua</vt:lpstr>
      <vt:lpstr>Calibri</vt:lpstr>
      <vt:lpstr>Cambria</vt:lpstr>
      <vt:lpstr>Times New Roman</vt:lpstr>
      <vt:lpstr>Wingdings 2</vt:lpstr>
      <vt:lpstr>Welcome</vt:lpstr>
      <vt:lpstr>Default Design</vt:lpstr>
      <vt:lpstr>What Events Must Take Place?</vt:lpstr>
      <vt:lpstr>What is happening in America?</vt:lpstr>
      <vt:lpstr>PowerPoint Presentation</vt:lpstr>
      <vt:lpstr>PowerPoint Presentation</vt:lpstr>
      <vt:lpstr>How can people be confused on gender?</vt:lpstr>
      <vt:lpstr>Climate Change  (Not global warming??) </vt:lpstr>
      <vt:lpstr>Covid and 1.9 trillion</vt:lpstr>
      <vt:lpstr>PowerPoint Presentation</vt:lpstr>
      <vt:lpstr>Global Digital Currency</vt:lpstr>
      <vt:lpstr>The world is falling apart! </vt:lpstr>
      <vt:lpstr>OR</vt:lpstr>
      <vt:lpstr>The world is falling in place!    *</vt:lpstr>
      <vt:lpstr>Are we seeing evidence of the return of Jesus?</vt:lpstr>
      <vt:lpstr>What Events Must Take Place?</vt:lpstr>
      <vt:lpstr>What Has Happened So Far?</vt:lpstr>
      <vt:lpstr>PowerPoint Presentation</vt:lpstr>
      <vt:lpstr>PowerPoint Presentation</vt:lpstr>
      <vt:lpstr>PowerPoint Presentation</vt:lpstr>
      <vt:lpstr>PowerPoint Presentation</vt:lpstr>
      <vt:lpstr>PowerPoint Presentation</vt:lpstr>
      <vt:lpstr>Prophetic Timeline</vt:lpstr>
      <vt:lpstr>PowerPoint Presentation</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Error?</vt:lpstr>
      <vt:lpstr>What are the Signs of His Coming?</vt:lpstr>
      <vt:lpstr>What are the Signs of His Coming?</vt:lpstr>
      <vt:lpstr>PowerPoint Presentation</vt:lpstr>
      <vt:lpstr>Israel will be reestablished </vt:lpstr>
      <vt:lpstr>Israel will be reestablished</vt:lpstr>
      <vt:lpstr>Israel will be reestablished</vt:lpstr>
      <vt:lpstr>Therefore:</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What are the Signs of His Coming?</vt:lpstr>
      <vt:lpstr>PowerPoint Presentation</vt:lpstr>
      <vt:lpstr>Sweden</vt:lpstr>
      <vt:lpstr>Bahamas</vt:lpstr>
      <vt:lpstr>PowerPoint Presentation</vt:lpstr>
      <vt:lpstr>What are the Signs of His Coming?</vt:lpstr>
      <vt:lpstr>What are the Signs of His Coming?</vt:lpstr>
      <vt:lpstr>What are the Signs of His Coming?</vt:lpstr>
      <vt:lpstr>What are the Signs of His Coming?</vt:lpstr>
      <vt:lpstr> Strong Earthquake Shakes Tokyo Area; No Reports of Casualties or Damage TOKYO August 9, 2009 (AP)  </vt:lpstr>
      <vt:lpstr>What are the Signs of His Coming?</vt:lpstr>
      <vt:lpstr>What are the Signs of His Coming?</vt:lpstr>
      <vt:lpstr>What are the Signs of His Coming?</vt:lpstr>
      <vt:lpstr>What are the Signs of His Coming?</vt:lpstr>
      <vt:lpstr>What are the Signs of His Coming?</vt:lpstr>
      <vt:lpstr>PowerPoint Presentation</vt:lpstr>
      <vt:lpstr>Are we close?</vt:lpstr>
      <vt:lpstr>PowerPoint Presentation</vt:lpstr>
      <vt:lpstr>Matthew 24:32-33 “Now learn this lesson from the fig tree: As soon as its twigs get tender and its leaves come out, you know that summer is near. Even so, when you see all these things, you know that it is near, right at the door.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LloydDailey@office2016.vip</cp:lastModifiedBy>
  <cp:revision>218</cp:revision>
  <cp:lastPrinted>2021-03-19T16:26:11Z</cp:lastPrinted>
  <dcterms:created xsi:type="dcterms:W3CDTF">2009-08-16T10:32:06Z</dcterms:created>
  <dcterms:modified xsi:type="dcterms:W3CDTF">2021-03-28T03:49:56Z</dcterms:modified>
</cp:coreProperties>
</file>